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63" r:id="rId2"/>
    <p:sldId id="321" r:id="rId3"/>
    <p:sldId id="346" r:id="rId4"/>
    <p:sldId id="347" r:id="rId5"/>
    <p:sldId id="348" r:id="rId6"/>
    <p:sldId id="349" r:id="rId7"/>
    <p:sldId id="350" r:id="rId8"/>
    <p:sldId id="351" r:id="rId9"/>
    <p:sldId id="352" r:id="rId10"/>
    <p:sldId id="353" r:id="rId11"/>
    <p:sldId id="354" r:id="rId12"/>
    <p:sldId id="355" r:id="rId13"/>
    <p:sldId id="356" r:id="rId14"/>
    <p:sldId id="357" r:id="rId15"/>
    <p:sldId id="358" r:id="rId16"/>
    <p:sldId id="359" r:id="rId17"/>
    <p:sldId id="361" r:id="rId18"/>
    <p:sldId id="362" r:id="rId19"/>
    <p:sldId id="363" r:id="rId20"/>
    <p:sldId id="364" r:id="rId21"/>
    <p:sldId id="365" r:id="rId22"/>
    <p:sldId id="366" r:id="rId23"/>
    <p:sldId id="367" r:id="rId24"/>
    <p:sldId id="368" r:id="rId25"/>
    <p:sldId id="369" r:id="rId26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5" autoAdjust="0"/>
    <p:restoredTop sz="93590" autoAdjust="0"/>
  </p:normalViewPr>
  <p:slideViewPr>
    <p:cSldViewPr>
      <p:cViewPr>
        <p:scale>
          <a:sx n="66" d="100"/>
          <a:sy n="66" d="100"/>
        </p:scale>
        <p:origin x="1368" y="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6"/>
    </p:cViewPr>
  </p:sorterViewPr>
  <p:notesViewPr>
    <p:cSldViewPr>
      <p:cViewPr varScale="1">
        <p:scale>
          <a:sx n="39" d="100"/>
          <a:sy n="39" d="100"/>
        </p:scale>
        <p:origin x="-150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3411202361530981"/>
          <c:y val="0.10681590022199686"/>
          <c:w val="0.43290986673995285"/>
          <c:h val="0.64829851964997864"/>
        </c:manualLayout>
      </c:layout>
      <c:radarChart>
        <c:radarStyle val="marker"/>
        <c:varyColors val="0"/>
        <c:ser>
          <c:idx val="0"/>
          <c:order val="0"/>
          <c:tx>
            <c:strRef>
              <c:f>Лист2!$D$4</c:f>
              <c:strCache>
                <c:ptCount val="1"/>
                <c:pt idx="0">
                  <c:v>Критическая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Лист2!$C$5:$C$8</c:f>
              <c:strCache>
                <c:ptCount val="4"/>
                <c:pt idx="0">
                  <c:v>Производственный потенциал</c:v>
                </c:pt>
                <c:pt idx="1">
                  <c:v>Финансовый потенциал</c:v>
                </c:pt>
                <c:pt idx="2">
                  <c:v>Инвестиционный потенциал</c:v>
                </c:pt>
                <c:pt idx="3">
                  <c:v>Социальный потенциал</c:v>
                </c:pt>
              </c:strCache>
            </c:strRef>
          </c:cat>
          <c:val>
            <c:numRef>
              <c:f>Лист2!$D$5:$D$8</c:f>
              <c:numCache>
                <c:formatCode>General</c:formatCode>
                <c:ptCount val="4"/>
                <c:pt idx="0">
                  <c:v>2.8</c:v>
                </c:pt>
                <c:pt idx="1">
                  <c:v>3.5</c:v>
                </c:pt>
                <c:pt idx="2">
                  <c:v>3.3</c:v>
                </c:pt>
                <c:pt idx="3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37-41E7-BF3D-FB59211ADCCB}"/>
            </c:ext>
          </c:extLst>
        </c:ser>
        <c:ser>
          <c:idx val="1"/>
          <c:order val="1"/>
          <c:tx>
            <c:strRef>
              <c:f>Лист2!$E$4</c:f>
              <c:strCache>
                <c:ptCount val="1"/>
                <c:pt idx="0">
                  <c:v>Нормальная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Лист2!$C$5:$C$8</c:f>
              <c:strCache>
                <c:ptCount val="4"/>
                <c:pt idx="0">
                  <c:v>Производственный потенциал</c:v>
                </c:pt>
                <c:pt idx="1">
                  <c:v>Финансовый потенциал</c:v>
                </c:pt>
                <c:pt idx="2">
                  <c:v>Инвестиционный потенциал</c:v>
                </c:pt>
                <c:pt idx="3">
                  <c:v>Социальный потенциал</c:v>
                </c:pt>
              </c:strCache>
            </c:strRef>
          </c:cat>
          <c:val>
            <c:numRef>
              <c:f>Лист2!$E$5:$E$8</c:f>
              <c:numCache>
                <c:formatCode>General</c:formatCode>
                <c:ptCount val="4"/>
                <c:pt idx="0">
                  <c:v>2.2000000000000002</c:v>
                </c:pt>
                <c:pt idx="1">
                  <c:v>2.5</c:v>
                </c:pt>
                <c:pt idx="2">
                  <c:v>1.5</c:v>
                </c:pt>
                <c:pt idx="3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37-41E7-BF3D-FB59211ADCCB}"/>
            </c:ext>
          </c:extLst>
        </c:ser>
        <c:ser>
          <c:idx val="2"/>
          <c:order val="2"/>
          <c:tx>
            <c:strRef>
              <c:f>Лист2!$F$4</c:f>
              <c:strCache>
                <c:ptCount val="1"/>
                <c:pt idx="0">
                  <c:v>Оптимальная</c:v>
                </c:pt>
              </c:strCache>
            </c:strRef>
          </c:tx>
          <c:spPr>
            <a:ln w="317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Лист2!$C$5:$C$8</c:f>
              <c:strCache>
                <c:ptCount val="4"/>
                <c:pt idx="0">
                  <c:v>Производственный потенциал</c:v>
                </c:pt>
                <c:pt idx="1">
                  <c:v>Финансовый потенциал</c:v>
                </c:pt>
                <c:pt idx="2">
                  <c:v>Инвестиционный потенциал</c:v>
                </c:pt>
                <c:pt idx="3">
                  <c:v>Социальный потенциал</c:v>
                </c:pt>
              </c:strCache>
            </c:strRef>
          </c:cat>
          <c:val>
            <c:numRef>
              <c:f>Лист2!$F$5:$F$8</c:f>
              <c:numCache>
                <c:formatCode>General</c:formatCode>
                <c:ptCount val="4"/>
                <c:pt idx="0">
                  <c:v>1.3</c:v>
                </c:pt>
                <c:pt idx="1">
                  <c:v>1.5</c:v>
                </c:pt>
                <c:pt idx="2">
                  <c:v>0.5</c:v>
                </c:pt>
                <c:pt idx="3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A37-41E7-BF3D-FB59211ADCCB}"/>
            </c:ext>
          </c:extLst>
        </c:ser>
        <c:ser>
          <c:idx val="3"/>
          <c:order val="3"/>
          <c:tx>
            <c:strRef>
              <c:f>Лист2!$G$4</c:f>
              <c:strCache>
                <c:ptCount val="1"/>
                <c:pt idx="0">
                  <c:v>Фактический уровень</c:v>
                </c:pt>
              </c:strCache>
            </c:strRef>
          </c:tx>
          <c:spPr>
            <a:ln w="317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Лист2!$C$5:$C$8</c:f>
              <c:strCache>
                <c:ptCount val="4"/>
                <c:pt idx="0">
                  <c:v>Производственный потенциал</c:v>
                </c:pt>
                <c:pt idx="1">
                  <c:v>Финансовый потенциал</c:v>
                </c:pt>
                <c:pt idx="2">
                  <c:v>Инвестиционный потенциал</c:v>
                </c:pt>
                <c:pt idx="3">
                  <c:v>Социальный потенциал</c:v>
                </c:pt>
              </c:strCache>
            </c:strRef>
          </c:cat>
          <c:val>
            <c:numRef>
              <c:f>Лист2!$G$5:$G$8</c:f>
              <c:numCache>
                <c:formatCode>General</c:formatCode>
                <c:ptCount val="4"/>
                <c:pt idx="0">
                  <c:v>2.2000000000000002</c:v>
                </c:pt>
                <c:pt idx="1">
                  <c:v>1.8</c:v>
                </c:pt>
                <c:pt idx="2">
                  <c:v>2.6</c:v>
                </c:pt>
                <c:pt idx="3">
                  <c:v>1.75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A37-41E7-BF3D-FB59211ADC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3250624"/>
        <c:axId val="49509200"/>
      </c:radarChart>
      <c:catAx>
        <c:axId val="63250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9509200"/>
        <c:crosses val="autoZero"/>
        <c:auto val="1"/>
        <c:lblAlgn val="ctr"/>
        <c:lblOffset val="100"/>
        <c:noMultiLvlLbl val="0"/>
      </c:catAx>
      <c:valAx>
        <c:axId val="49509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3250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6793562898469368E-2"/>
          <c:y val="0.93155440309587934"/>
          <c:w val="0.89999990254494144"/>
          <c:h val="5.454456893952122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600">
          <a:solidFill>
            <a:srgbClr val="00206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3565912267058042"/>
          <c:y val="0.10681590022199686"/>
          <c:w val="0.43290986673995285"/>
          <c:h val="0.64829851964997864"/>
        </c:manualLayout>
      </c:layout>
      <c:radarChart>
        <c:radarStyle val="marker"/>
        <c:varyColors val="0"/>
        <c:ser>
          <c:idx val="0"/>
          <c:order val="0"/>
          <c:tx>
            <c:strRef>
              <c:f>Лист2!$D$4</c:f>
              <c:strCache>
                <c:ptCount val="1"/>
                <c:pt idx="0">
                  <c:v>Критическая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Лист2!$C$5:$C$8</c:f>
              <c:strCache>
                <c:ptCount val="4"/>
                <c:pt idx="0">
                  <c:v>Производственный потенциал</c:v>
                </c:pt>
                <c:pt idx="1">
                  <c:v>Финансовый потенциал</c:v>
                </c:pt>
                <c:pt idx="2">
                  <c:v>Инвестиционный потенциал</c:v>
                </c:pt>
                <c:pt idx="3">
                  <c:v>Социальный потенциал</c:v>
                </c:pt>
              </c:strCache>
            </c:strRef>
          </c:cat>
          <c:val>
            <c:numRef>
              <c:f>Лист2!$D$5:$D$8</c:f>
              <c:numCache>
                <c:formatCode>General</c:formatCode>
                <c:ptCount val="4"/>
                <c:pt idx="0">
                  <c:v>2.8</c:v>
                </c:pt>
                <c:pt idx="1">
                  <c:v>3.5</c:v>
                </c:pt>
                <c:pt idx="2">
                  <c:v>3.3</c:v>
                </c:pt>
                <c:pt idx="3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37-41E7-BF3D-FB59211ADCCB}"/>
            </c:ext>
          </c:extLst>
        </c:ser>
        <c:ser>
          <c:idx val="1"/>
          <c:order val="1"/>
          <c:tx>
            <c:strRef>
              <c:f>Лист2!$E$4</c:f>
              <c:strCache>
                <c:ptCount val="1"/>
                <c:pt idx="0">
                  <c:v>Нормальная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Лист2!$C$5:$C$8</c:f>
              <c:strCache>
                <c:ptCount val="4"/>
                <c:pt idx="0">
                  <c:v>Производственный потенциал</c:v>
                </c:pt>
                <c:pt idx="1">
                  <c:v>Финансовый потенциал</c:v>
                </c:pt>
                <c:pt idx="2">
                  <c:v>Инвестиционный потенциал</c:v>
                </c:pt>
                <c:pt idx="3">
                  <c:v>Социальный потенциал</c:v>
                </c:pt>
              </c:strCache>
            </c:strRef>
          </c:cat>
          <c:val>
            <c:numRef>
              <c:f>Лист2!$E$5:$E$8</c:f>
              <c:numCache>
                <c:formatCode>General</c:formatCode>
                <c:ptCount val="4"/>
                <c:pt idx="0">
                  <c:v>2.2000000000000002</c:v>
                </c:pt>
                <c:pt idx="1">
                  <c:v>2.5</c:v>
                </c:pt>
                <c:pt idx="2">
                  <c:v>1.5</c:v>
                </c:pt>
                <c:pt idx="3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37-41E7-BF3D-FB59211ADCCB}"/>
            </c:ext>
          </c:extLst>
        </c:ser>
        <c:ser>
          <c:idx val="2"/>
          <c:order val="2"/>
          <c:tx>
            <c:strRef>
              <c:f>Лист2!$F$4</c:f>
              <c:strCache>
                <c:ptCount val="1"/>
                <c:pt idx="0">
                  <c:v>Оптимальная</c:v>
                </c:pt>
              </c:strCache>
            </c:strRef>
          </c:tx>
          <c:spPr>
            <a:ln w="317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Лист2!$C$5:$C$8</c:f>
              <c:strCache>
                <c:ptCount val="4"/>
                <c:pt idx="0">
                  <c:v>Производственный потенциал</c:v>
                </c:pt>
                <c:pt idx="1">
                  <c:v>Финансовый потенциал</c:v>
                </c:pt>
                <c:pt idx="2">
                  <c:v>Инвестиционный потенциал</c:v>
                </c:pt>
                <c:pt idx="3">
                  <c:v>Социальный потенциал</c:v>
                </c:pt>
              </c:strCache>
            </c:strRef>
          </c:cat>
          <c:val>
            <c:numRef>
              <c:f>Лист2!$F$5:$F$8</c:f>
              <c:numCache>
                <c:formatCode>General</c:formatCode>
                <c:ptCount val="4"/>
                <c:pt idx="0">
                  <c:v>1.3</c:v>
                </c:pt>
                <c:pt idx="1">
                  <c:v>1.5</c:v>
                </c:pt>
                <c:pt idx="2">
                  <c:v>0.5</c:v>
                </c:pt>
                <c:pt idx="3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A37-41E7-BF3D-FB59211ADCCB}"/>
            </c:ext>
          </c:extLst>
        </c:ser>
        <c:ser>
          <c:idx val="3"/>
          <c:order val="3"/>
          <c:tx>
            <c:strRef>
              <c:f>Лист2!$G$4</c:f>
              <c:strCache>
                <c:ptCount val="1"/>
                <c:pt idx="0">
                  <c:v>Фактический уровень</c:v>
                </c:pt>
              </c:strCache>
            </c:strRef>
          </c:tx>
          <c:spPr>
            <a:ln w="317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Лист2!$C$5:$C$8</c:f>
              <c:strCache>
                <c:ptCount val="4"/>
                <c:pt idx="0">
                  <c:v>Производственный потенциал</c:v>
                </c:pt>
                <c:pt idx="1">
                  <c:v>Финансовый потенциал</c:v>
                </c:pt>
                <c:pt idx="2">
                  <c:v>Инвестиционный потенциал</c:v>
                </c:pt>
                <c:pt idx="3">
                  <c:v>Социальный потенциал</c:v>
                </c:pt>
              </c:strCache>
            </c:strRef>
          </c:cat>
          <c:val>
            <c:numRef>
              <c:f>Лист2!$G$5:$G$8</c:f>
              <c:numCache>
                <c:formatCode>General</c:formatCode>
                <c:ptCount val="4"/>
                <c:pt idx="0">
                  <c:v>2.2000000000000002</c:v>
                </c:pt>
                <c:pt idx="1">
                  <c:v>1.8</c:v>
                </c:pt>
                <c:pt idx="2">
                  <c:v>2.6</c:v>
                </c:pt>
                <c:pt idx="3">
                  <c:v>1.75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A37-41E7-BF3D-FB59211ADC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3250624"/>
        <c:axId val="49509200"/>
      </c:radarChart>
      <c:catAx>
        <c:axId val="63250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9509200"/>
        <c:crosses val="autoZero"/>
        <c:auto val="1"/>
        <c:lblAlgn val="ctr"/>
        <c:lblOffset val="100"/>
        <c:noMultiLvlLbl val="0"/>
      </c:catAx>
      <c:valAx>
        <c:axId val="49509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3250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6793562898469368E-2"/>
          <c:y val="0.93155440309587934"/>
          <c:w val="0.89999990254494144"/>
          <c:h val="5.454456893952122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600">
          <a:solidFill>
            <a:srgbClr val="00206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0.37719</cdr:x>
      <cdr:y>0.34319</cdr:y>
    </cdr:from>
    <cdr:to>
      <cdr:x>0.53509</cdr:x>
      <cdr:y>0.43514</cdr:y>
    </cdr:to>
    <cdr:grpSp>
      <cdr:nvGrpSpPr>
        <cdr:cNvPr id="6" name="Группа 5">
          <a:extLst xmlns:a="http://schemas.openxmlformats.org/drawingml/2006/main">
            <a:ext uri="{FF2B5EF4-FFF2-40B4-BE49-F238E27FC236}">
              <a16:creationId xmlns:a16="http://schemas.microsoft.com/office/drawing/2014/main" id="{BBB9E922-BA3F-4EBF-8153-C5AB3183FC73}"/>
            </a:ext>
          </a:extLst>
        </cdr:cNvPr>
        <cdr:cNvGrpSpPr/>
      </cdr:nvGrpSpPr>
      <cdr:grpSpPr>
        <a:xfrm xmlns:a="http://schemas.openxmlformats.org/drawingml/2006/main">
          <a:off x="3096344" y="1881209"/>
          <a:ext cx="1296144" cy="504056"/>
          <a:chOff x="3096344" y="1881209"/>
          <a:chExt cx="1296144" cy="504056"/>
        </a:xfrm>
      </cdr:grpSpPr>
      <cdr:cxnSp macro="">
        <cdr:nvCxnSpPr>
          <cdr:cNvPr id="3" name="Прямая соединительная линия 2">
            <a:extLst xmlns:a="http://schemas.openxmlformats.org/drawingml/2006/main">
              <a:ext uri="{FF2B5EF4-FFF2-40B4-BE49-F238E27FC236}">
                <a16:creationId xmlns:a16="http://schemas.microsoft.com/office/drawing/2014/main" id="{581A2B32-8C6A-47C7-A7D6-9C7D54AC07CC}"/>
              </a:ext>
            </a:extLst>
          </cdr:cNvPr>
          <cdr:cNvCxnSpPr/>
        </cdr:nvCxnSpPr>
        <cdr:spPr bwMode="auto">
          <a:xfrm xmlns:a="http://schemas.openxmlformats.org/drawingml/2006/main">
            <a:off x="3096344" y="2385265"/>
            <a:ext cx="1296144" cy="0"/>
          </a:xfrm>
          <a:prstGeom xmlns:a="http://schemas.openxmlformats.org/drawingml/2006/main" prst="line">
            <a:avLst/>
          </a:prstGeom>
          <a:ln xmlns:a="http://schemas.openxmlformats.org/drawingml/2006/main" w="19050" cap="flat" cmpd="sng" algn="ctr">
            <a:solidFill>
              <a:srgbClr val="002060"/>
            </a:solidFill>
            <a:prstDash val="solid"/>
            <a:round/>
            <a:headEnd type="arrow" w="med" len="med"/>
            <a:tailEnd type="arrow" w="med" len="med"/>
          </a:ln>
        </cdr:spPr>
        <cdr:style>
          <a:lnRef xmlns:a="http://schemas.openxmlformats.org/drawingml/2006/main" idx="0">
            <a:scrgbClr r="0" g="0" b="0"/>
          </a:lnRef>
          <a:fillRef xmlns:a="http://schemas.openxmlformats.org/drawingml/2006/main" idx="0">
            <a:scrgbClr r="0" g="0" b="0"/>
          </a:fillRef>
          <a:effectRef xmlns:a="http://schemas.openxmlformats.org/drawingml/2006/main" idx="0">
            <a:scrgbClr r="0" g="0" b="0"/>
          </a:effectRef>
          <a:fontRef xmlns:a="http://schemas.openxmlformats.org/drawingml/2006/main" idx="minor">
            <a:schemeClr val="tx1"/>
          </a:fontRef>
        </cdr:style>
      </cdr:cxnSp>
      <cdr:sp macro="" textlink="">
        <cdr:nvSpPr>
          <cdr:cNvPr id="5" name="TextBox 4">
            <a:extLst xmlns:a="http://schemas.openxmlformats.org/drawingml/2006/main">
              <a:ext uri="{FF2B5EF4-FFF2-40B4-BE49-F238E27FC236}">
                <a16:creationId xmlns:a16="http://schemas.microsoft.com/office/drawing/2014/main" id="{8D6962C0-A89E-43DF-9041-B1A652381028}"/>
              </a:ext>
            </a:extLst>
          </cdr:cNvPr>
          <cdr:cNvSpPr txBox="1"/>
        </cdr:nvSpPr>
        <cdr:spPr>
          <a:xfrm xmlns:a="http://schemas.openxmlformats.org/drawingml/2006/main">
            <a:off x="4032448" y="2133237"/>
            <a:ext cx="360040" cy="216024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vertOverflow="clip" wrap="square" rtlCol="0"/>
          <a:lstStyle xmlns:a="http://schemas.openxmlformats.org/drawingml/2006/main"/>
          <a:p xmlns:a="http://schemas.openxmlformats.org/drawingml/2006/main">
            <a:r>
              <a:rPr lang="en-US" sz="1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2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1200" baseline="-25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dr:txBody>
      </cdr:sp>
      <cdr:sp macro="" textlink="">
        <cdr:nvSpPr>
          <cdr:cNvPr id="7" name="TextBox 6">
            <a:extLst xmlns:a="http://schemas.openxmlformats.org/drawingml/2006/main">
              <a:ext uri="{FF2B5EF4-FFF2-40B4-BE49-F238E27FC236}">
                <a16:creationId xmlns:a16="http://schemas.microsoft.com/office/drawing/2014/main" id="{479CC07E-A06A-42CB-803C-1FFCC14A3704}"/>
              </a:ext>
            </a:extLst>
          </cdr:cNvPr>
          <cdr:cNvSpPr txBox="1"/>
        </cdr:nvSpPr>
        <cdr:spPr>
          <a:xfrm xmlns:a="http://schemas.openxmlformats.org/drawingml/2006/main">
            <a:off x="3384376" y="1881209"/>
            <a:ext cx="360040" cy="288032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vertOverflow="clip" wrap="square" rtlCol="0"/>
          <a:lstStyle xmlns:a="http://schemas.openxmlformats.org/drawingml/2006/main"/>
          <a:p xmlns:a="http://schemas.openxmlformats.org/drawingml/2006/main">
            <a:r>
              <a:rPr lang="en-US" sz="1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2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1200" baseline="-25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dr:txBody>
      </cdr:sp>
    </cdr:grpSp>
  </cdr:relSizeAnchor>
  <cdr:relSizeAnchor xmlns:cdr="http://schemas.openxmlformats.org/drawingml/2006/chartDrawing">
    <cdr:from>
      <cdr:x>0.44737</cdr:x>
      <cdr:y>0.33005</cdr:y>
    </cdr:from>
    <cdr:to>
      <cdr:x>0.44737</cdr:x>
      <cdr:y>0.47455</cdr:y>
    </cdr:to>
    <cdr:cxnSp macro="">
      <cdr:nvCxnSpPr>
        <cdr:cNvPr id="4" name="Прямая соединительная линия 3">
          <a:extLst xmlns:a="http://schemas.openxmlformats.org/drawingml/2006/main">
            <a:ext uri="{FF2B5EF4-FFF2-40B4-BE49-F238E27FC236}">
              <a16:creationId xmlns:a16="http://schemas.microsoft.com/office/drawing/2014/main" id="{666A999C-56CD-4B92-80F2-1C0200AD41A2}"/>
            </a:ext>
          </a:extLst>
        </cdr:cNvPr>
        <cdr:cNvCxnSpPr/>
      </cdr:nvCxnSpPr>
      <cdr:spPr bwMode="auto">
        <a:xfrm xmlns:a="http://schemas.openxmlformats.org/drawingml/2006/main" flipV="1">
          <a:off x="3672408" y="1809201"/>
          <a:ext cx="0" cy="792088"/>
        </a:xfrm>
        <a:prstGeom xmlns:a="http://schemas.openxmlformats.org/drawingml/2006/main" prst="line">
          <a:avLst/>
        </a:prstGeom>
        <a:ln xmlns:a="http://schemas.openxmlformats.org/drawingml/2006/main" w="19050" cap="flat" cmpd="sng" algn="ctr">
          <a:solidFill>
            <a:srgbClr val="002060"/>
          </a:solidFill>
          <a:prstDash val="solid"/>
          <a:round/>
          <a:headEnd type="arrow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0.42982</cdr:x>
      <cdr:y>0.422</cdr:y>
    </cdr:from>
    <cdr:to>
      <cdr:x>0.46491</cdr:x>
      <cdr:y>0.46141</cdr:y>
    </cdr:to>
    <cdr:sp macro="" textlink="">
      <cdr:nvSpPr>
        <cdr:cNvPr id="8" name="Дуга 7">
          <a:extLst xmlns:a="http://schemas.openxmlformats.org/drawingml/2006/main">
            <a:ext uri="{FF2B5EF4-FFF2-40B4-BE49-F238E27FC236}">
              <a16:creationId xmlns:a16="http://schemas.microsoft.com/office/drawing/2014/main" id="{D02F1A58-D5DA-4461-95C1-8EE8414F7887}"/>
            </a:ext>
          </a:extLst>
        </cdr:cNvPr>
        <cdr:cNvSpPr/>
      </cdr:nvSpPr>
      <cdr:spPr bwMode="auto">
        <a:xfrm xmlns:a="http://schemas.openxmlformats.org/drawingml/2006/main">
          <a:off x="3528392" y="2313257"/>
          <a:ext cx="288032" cy="216024"/>
        </a:xfrm>
        <a:prstGeom xmlns:a="http://schemas.openxmlformats.org/drawingml/2006/main" prst="arc">
          <a:avLst>
            <a:gd name="adj1" fmla="val 16200000"/>
            <a:gd name="adj2" fmla="val 20569224"/>
          </a:avLst>
        </a:prstGeom>
        <a:ln xmlns:a="http://schemas.openxmlformats.org/drawingml/2006/main">
          <a:solidFill>
            <a:srgbClr val="002060"/>
          </a:solidFill>
          <a:headEnd type="none" w="med" len="med"/>
          <a:tailEnd type="none" w="med" len="med"/>
        </a:ln>
      </cdr:spPr>
      <cdr:style>
        <a:lnRef xmlns:a="http://schemas.openxmlformats.org/drawingml/2006/main" idx="2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0.44737</cdr:x>
      <cdr:y>0.38259</cdr:y>
    </cdr:from>
    <cdr:to>
      <cdr:x>0.47368</cdr:x>
      <cdr:y>0.43514</cdr:y>
    </cdr:to>
    <cdr:sp macro="" textlink="">
      <cdr:nvSpPr>
        <cdr:cNvPr id="9" name="TextBox 8">
          <a:extLst xmlns:a="http://schemas.openxmlformats.org/drawingml/2006/main">
            <a:ext uri="{FF2B5EF4-FFF2-40B4-BE49-F238E27FC236}">
              <a16:creationId xmlns:a16="http://schemas.microsoft.com/office/drawing/2014/main" id="{EC1A637C-7447-41DE-96E9-D04805336A93}"/>
            </a:ext>
          </a:extLst>
        </cdr:cNvPr>
        <cdr:cNvSpPr txBox="1"/>
      </cdr:nvSpPr>
      <cdr:spPr>
        <a:xfrm xmlns:a="http://schemas.openxmlformats.org/drawingml/2006/main">
          <a:off x="3672408" y="2097233"/>
          <a:ext cx="21602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l-GR" sz="1100" i="0" dirty="0">
              <a:solidFill>
                <a:srgbClr val="002060"/>
              </a:solidFill>
            </a:rPr>
            <a:t>ϕ</a:t>
          </a:r>
          <a:endParaRPr lang="ru-RU" sz="1100" i="0" dirty="0">
            <a:solidFill>
              <a:srgbClr val="002060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B68D1BC-E885-4BA7-85D2-BAD9E4870A2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50B0947E-EC16-4B04-8608-63A8BB803C4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FA2A9C7-343A-48A7-BA4E-94F9A8451BB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6ECF0FD2-0EEB-4131-8554-D8F6F58AEC0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Щелчок правит 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06D53554-CDB9-4B69-A576-0995EEF8921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EC077BAB-1DAA-493F-9EAF-0CD59B7832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1241E6F9-959B-4CCF-B836-49DA143E228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41E6F9-959B-4CCF-B836-49DA143E228D}" type="slidenum">
              <a:rPr lang="ru-RU" altLang="ru-RU" smtClean="0"/>
              <a:pPr>
                <a:defRPr/>
              </a:pPr>
              <a:t>16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607059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41E6F9-959B-4CCF-B836-49DA143E228D}" type="slidenum">
              <a:rPr lang="ru-RU" altLang="ru-RU" smtClean="0"/>
              <a:pPr>
                <a:defRPr/>
              </a:pPr>
              <a:t>17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90992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6B136C-10A7-4A4E-B417-2CCDBB70A6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3B50948-A8FA-4CEC-8806-A1546E5D8C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ADABD1-C300-4534-BC21-67D5E6D61D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CB3ED-450D-4D2B-AA88-D2C95CFFE15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59148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211E99-41D0-4C78-B480-C34B2FD1CF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A3A8FE-1097-40EE-B3BD-537D040802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16CCEE-C5A7-43F8-93DE-6E1F15B638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B449E-68CB-4FE3-B037-413F9AC3628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8806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FA5E09-6EDE-4A03-88AD-938F9888C3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58E30D6-AA81-44E1-BB5E-4378A28FE2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07EE628-DC9E-4442-97F6-D472F91001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E33F8-C13A-4188-9DDD-370ECD9465D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2450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6CEE42B-F4A4-4EA5-B38A-5C371DCF54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BB5C9F-2C3E-402F-A65D-67386EA3A5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3B3B3CD-30A1-44BD-B251-815AE7FE39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DE4B4-B998-4ADF-995C-1108FFCEFFF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2292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90A09D-5253-4083-8C81-9EFE77166E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C0EF57-572B-4E59-B726-1CC917A9F4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43F18D-D122-4B62-AF9A-B2B3B52D84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01F4F0-45F9-4590-ABA7-A045D8224E5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26875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9DC10A-25E8-42C1-ADCF-87BFDE7D5E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73B3B0-7682-40D7-AB52-5D4D2549A4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28F8E5-5439-42BE-948E-F08F374E73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AA93D-D751-4642-A7CA-D37D948EF3D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90729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622DF04-9EAA-4A21-B3F9-8B27CA0D7B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5F40D6B-F19B-476D-9687-FCE77E248D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3AE1F99-FD95-4526-8BBC-737CAC6FFA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75E11-82E6-4A72-96FE-C3829ED3955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4996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1610FA0-B591-4E39-92C3-B4922CA2D5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1FA9B0A-1091-440E-849C-3B639980C1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FB39CF8-3FFA-41B3-A894-FCA03B15B4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8D9D3-A5E4-455B-A82E-C505950BC12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37765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35191B0-CD06-4BBC-AEBA-6D8EF63427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F37EABA-97B6-4847-8ED4-B913CA6ADD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020D70D-935D-485B-AEB3-22E1BB7596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B2F9C-4F77-40CB-8EFC-084D7C189F7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36871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E3BC936-3BDE-4488-8E65-85D46E10DD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E6014E-72CF-4BAB-8247-374968C582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5E03016-3434-49A5-83D7-7790B4BA55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8C903-57D7-47E3-A448-21CA8DDD421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28277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4A72DD5-B2C4-45AB-8DFA-7CBDE0CA78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1C0D61-E7B6-4DAF-8F37-BCBDD51F20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D3590B-9BBD-4914-858C-0D9380BFE7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875E0-7CAD-4A5A-BE77-FA0AFC4DF98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10490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3FB8C2E-9D50-42F4-B3B4-0BD1F09AC4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926D28E-1BA5-4685-A8AE-19C3D12CA6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95FB201-36E5-45C3-AA27-9D0CBF2C433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62D2409-C574-475B-A1C6-2C2087E495A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374BCA6-A6F7-4771-AA83-C6FB154E672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7869065-9F91-4192-AA94-E2DD022A78D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chart" Target="../charts/char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4" Type="http://schemas.openxmlformats.org/officeDocument/2006/relationships/chart" Target="../charts/char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8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9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0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2">
            <a:extLst>
              <a:ext uri="{FF2B5EF4-FFF2-40B4-BE49-F238E27FC236}">
                <a16:creationId xmlns:a16="http://schemas.microsoft.com/office/drawing/2014/main" id="{22EA441F-A634-4953-B14E-DFFC1B3301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3617184"/>
              </p:ext>
            </p:extLst>
          </p:nvPr>
        </p:nvGraphicFramePr>
        <p:xfrm>
          <a:off x="539552" y="398725"/>
          <a:ext cx="8320980" cy="60605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3" name="Document" r:id="rId4" imgW="9677058" imgH="7044343" progId="Word.Document.8">
                  <p:embed/>
                </p:oleObj>
              </mc:Choice>
              <mc:Fallback>
                <p:oleObj name="Document" r:id="rId4" imgW="9677058" imgH="7044343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398725"/>
                        <a:ext cx="8320980" cy="60605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FC550556-80E8-469C-B3D4-0104084ED1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8079724"/>
              </p:ext>
            </p:extLst>
          </p:nvPr>
        </p:nvGraphicFramePr>
        <p:xfrm>
          <a:off x="1547664" y="1772816"/>
          <a:ext cx="6336704" cy="2304468"/>
        </p:xfrm>
        <a:graphic>
          <a:graphicData uri="http://schemas.openxmlformats.org/drawingml/2006/table">
            <a:tbl>
              <a:tblPr firstRow="1" firstCol="1" bandRow="1"/>
              <a:tblGrid>
                <a:gridCol w="1062358">
                  <a:extLst>
                    <a:ext uri="{9D8B030D-6E8A-4147-A177-3AD203B41FA5}">
                      <a16:colId xmlns:a16="http://schemas.microsoft.com/office/drawing/2014/main" val="1456380432"/>
                    </a:ext>
                  </a:extLst>
                </a:gridCol>
                <a:gridCol w="938706">
                  <a:extLst>
                    <a:ext uri="{9D8B030D-6E8A-4147-A177-3AD203B41FA5}">
                      <a16:colId xmlns:a16="http://schemas.microsoft.com/office/drawing/2014/main" val="205287892"/>
                    </a:ext>
                  </a:extLst>
                </a:gridCol>
                <a:gridCol w="1080644">
                  <a:extLst>
                    <a:ext uri="{9D8B030D-6E8A-4147-A177-3AD203B41FA5}">
                      <a16:colId xmlns:a16="http://schemas.microsoft.com/office/drawing/2014/main" val="2148432414"/>
                    </a:ext>
                  </a:extLst>
                </a:gridCol>
                <a:gridCol w="1627498">
                  <a:extLst>
                    <a:ext uri="{9D8B030D-6E8A-4147-A177-3AD203B41FA5}">
                      <a16:colId xmlns:a16="http://schemas.microsoft.com/office/drawing/2014/main" val="604588359"/>
                    </a:ext>
                  </a:extLst>
                </a:gridCol>
                <a:gridCol w="1627498">
                  <a:extLst>
                    <a:ext uri="{9D8B030D-6E8A-4147-A177-3AD203B41FA5}">
                      <a16:colId xmlns:a16="http://schemas.microsoft.com/office/drawing/2014/main" val="3984918630"/>
                    </a:ext>
                  </a:extLst>
                </a:gridCol>
              </a:tblGrid>
              <a:tr h="10801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Характе-ристики экономи-ческого развития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Показа-тели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показатея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Планируемый уровень экономической безопасности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 по повышению уровня экономической безопасности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3618676"/>
                  </a:ext>
                </a:extLst>
              </a:tr>
              <a:tr h="4209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Показа-тель 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кризисное состояние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допустимая безопасность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0272932"/>
                  </a:ext>
                </a:extLst>
              </a:tr>
              <a:tr h="2658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2016265"/>
                  </a:ext>
                </a:extLst>
              </a:tr>
              <a:tr h="2658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292211"/>
                  </a:ext>
                </a:extLst>
              </a:tr>
              <a:tr h="2658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1940948"/>
                  </a:ext>
                </a:extLst>
              </a:tr>
            </a:tbl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EB592B2-98A7-4913-B198-DC3F1A58E71D}"/>
              </a:ext>
            </a:extLst>
          </p:cNvPr>
          <p:cNvSpPr/>
          <p:nvPr/>
        </p:nvSpPr>
        <p:spPr>
          <a:xfrm>
            <a:off x="1403648" y="548680"/>
            <a:ext cx="63367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Макет программы мероприятий по повышению уровня экономической безопасности предприятия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383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152A261D-0D09-4E63-AF9E-526FC1C15CCA}"/>
              </a:ext>
            </a:extLst>
          </p:cNvPr>
          <p:cNvGrpSpPr/>
          <p:nvPr/>
        </p:nvGrpSpPr>
        <p:grpSpPr>
          <a:xfrm>
            <a:off x="359532" y="1772816"/>
            <a:ext cx="8424936" cy="2509609"/>
            <a:chOff x="467544" y="908720"/>
            <a:chExt cx="8496944" cy="2509609"/>
          </a:xfrm>
        </p:grpSpPr>
        <p:graphicFrame>
          <p:nvGraphicFramePr>
            <p:cNvPr id="3" name="Объект 2">
              <a:extLst>
                <a:ext uri="{FF2B5EF4-FFF2-40B4-BE49-F238E27FC236}">
                  <a16:creationId xmlns:a16="http://schemas.microsoft.com/office/drawing/2014/main" id="{C144AEE4-C5F2-42F4-9F62-F6A44E7B950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93920209"/>
                </p:ext>
              </p:extLst>
            </p:nvPr>
          </p:nvGraphicFramePr>
          <p:xfrm>
            <a:off x="3131840" y="908720"/>
            <a:ext cx="2669458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20" name="Equation" r:id="rId3" imgW="1726920" imgH="291960" progId="Equation.DSMT4">
                    <p:embed/>
                  </p:oleObj>
                </mc:Choice>
                <mc:Fallback>
                  <p:oleObj name="Equation" r:id="rId3" imgW="1726920" imgH="29196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31840" y="908720"/>
                          <a:ext cx="2669458" cy="45720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D00AF18-7D01-4495-8C80-D3F8458468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544" y="1749089"/>
              <a:ext cx="8496944" cy="1669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R="0" lvl="0" indent="361950" algn="just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где </a:t>
              </a:r>
              <a:r>
                <a:rPr kumimoji="0" lang="en-US" altLang="ru-RU" sz="1400" b="0" i="1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kumimoji="0" lang="ru-RU" altLang="ru-RU" sz="1400" b="0" i="0" u="none" strike="noStrike" cap="none" normalizeH="0" baseline="-3000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ЭБ</a:t>
              </a:r>
              <a:r>
                <a:rPr kumimoji="0" lang="ru-RU" altLang="ru-RU" sz="14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коэффициент потенциала экономической безопасности;</a:t>
              </a:r>
              <a:endParaRPr kumimoji="0" lang="ru-RU" altLang="ru-RU" sz="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endParaRPr>
            </a:p>
            <a:p>
              <a:pPr marR="0" lvl="0" indent="361950" algn="just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400" b="0" i="1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KK</a:t>
              </a:r>
              <a:r>
                <a:rPr kumimoji="0" lang="ru-RU" altLang="ru-RU" sz="1400" b="0" i="0" u="none" strike="noStrike" cap="none" normalizeH="0" baseline="-3000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кач</a:t>
              </a:r>
              <a:r>
                <a:rPr kumimoji="0" lang="ru-RU" altLang="ru-RU" sz="14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произведение коэффициентов корреляции между показателями роста конкурентных преимуществ;</a:t>
              </a:r>
              <a:endParaRPr kumimoji="0" lang="ru-RU" altLang="ru-RU" sz="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endParaRPr>
            </a:p>
            <a:p>
              <a:pPr marR="0" lvl="0" indent="361950" algn="just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400" b="0" i="1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KK</a:t>
              </a:r>
              <a:r>
                <a:rPr kumimoji="0" lang="ru-RU" altLang="ru-RU" sz="1400" b="0" i="0" u="none" strike="noStrike" cap="none" normalizeH="0" baseline="-3000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кол</a:t>
              </a:r>
              <a:r>
                <a:rPr kumimoji="0" lang="ru-RU" altLang="ru-RU" sz="14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–</a:t>
              </a:r>
              <a:r>
                <a:rPr kumimoji="0" lang="ru-RU" altLang="ru-RU" sz="8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</a:rPr>
                <a:t> </a:t>
              </a:r>
              <a:r>
                <a:rPr kumimoji="0" lang="ru-RU" altLang="ru-RU" sz="14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произведение коэффициентов корреляции между показателями приспособления к явлениям внешней среды, при этом если </a:t>
              </a:r>
              <a:r>
                <a:rPr kumimoji="0" lang="en-US" altLang="ru-RU" sz="1400" b="0" i="1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ru-RU" altLang="ru-RU" sz="14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и </a:t>
              </a:r>
              <a:r>
                <a:rPr kumimoji="0" lang="en-US" altLang="ru-RU" sz="1400" b="0" i="1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ru-RU" altLang="ru-RU" sz="14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– четные числа, то используется формула арифметической средней.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67272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CFF29FEC-5820-48F9-BEC7-0C4DB7FCF1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8674652"/>
              </p:ext>
            </p:extLst>
          </p:nvPr>
        </p:nvGraphicFramePr>
        <p:xfrm>
          <a:off x="233518" y="81267"/>
          <a:ext cx="8676964" cy="6741186"/>
        </p:xfrm>
        <a:graphic>
          <a:graphicData uri="http://schemas.openxmlformats.org/drawingml/2006/table">
            <a:tbl>
              <a:tblPr firstRow="1" firstCol="1" bandRow="1"/>
              <a:tblGrid>
                <a:gridCol w="1239566">
                  <a:extLst>
                    <a:ext uri="{9D8B030D-6E8A-4147-A177-3AD203B41FA5}">
                      <a16:colId xmlns:a16="http://schemas.microsoft.com/office/drawing/2014/main" val="2939886641"/>
                    </a:ext>
                  </a:extLst>
                </a:gridCol>
                <a:gridCol w="2041639">
                  <a:extLst>
                    <a:ext uri="{9D8B030D-6E8A-4147-A177-3AD203B41FA5}">
                      <a16:colId xmlns:a16="http://schemas.microsoft.com/office/drawing/2014/main" val="56662086"/>
                    </a:ext>
                  </a:extLst>
                </a:gridCol>
                <a:gridCol w="2947487">
                  <a:extLst>
                    <a:ext uri="{9D8B030D-6E8A-4147-A177-3AD203B41FA5}">
                      <a16:colId xmlns:a16="http://schemas.microsoft.com/office/drawing/2014/main" val="839264938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136578338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Составляю-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щие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потенци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-ала компании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Показатели, характеризующие состояние объекта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Критерии многофакторных моделей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Пороговые значения по четырем зонам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9144352"/>
                  </a:ext>
                </a:extLst>
              </a:tr>
              <a:tr h="511403">
                <a:tc row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Производ-ственный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потенциал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Состояние производственных мощностей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П1: Коэффициент износа объектов основных средств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1: от 0 до 0,2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2: от 0,2 до 0,5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3: от 0,5 до 0,8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4: от 0,8 до 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6139733"/>
                  </a:ext>
                </a:extLst>
              </a:tr>
              <a:tr h="5114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Степень загруженности производственных мощностей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П2: Коэффициент потери производственной мощности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1: от 0 до 0,2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2: от 0,2 до 0,5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3: от 0,5 до 0,8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4: от 0,8 до 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419575"/>
                  </a:ext>
                </a:extLst>
              </a:tr>
              <a:tr h="6064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Динамика объема работ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П3: Доля влияния ценового фактора в показателе прироста объема работ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1: от 0 до 0,5; Зона 2: от 0,5 до 0,75; Зона 3: от 0,75 до 0,95; Зона 4: от 0,95 до 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0017253"/>
                  </a:ext>
                </a:extLst>
              </a:tr>
              <a:tr h="8347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Уровень запаса финансовой прочности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П4: Отношение минимального критического объема производства (точки безубыточности) к реальному объему производства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1: от 0 до 0,5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2: от 0,5 до 0,6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3: от 0,6 до 0,8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4: от 0,8 до 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5744423"/>
                  </a:ext>
                </a:extLst>
              </a:tr>
              <a:tr h="639255">
                <a:tc row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Финансовый потенциал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Результативность производства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Ф1: Коэффициент </a:t>
                      </a:r>
                      <a:r>
                        <a:rPr lang="ru-RU" sz="1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затратоёмкости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производства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1: от 0 до 0,8; Зона 2: от 0,8 до 0,9; Зона 3: от 0,9 до 0,95; Зона 4: от 0,95 до 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734463"/>
                  </a:ext>
                </a:extLst>
              </a:tr>
              <a:tr h="7671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Уровень финансовой независимости компании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Ф2: Коэффициент соотношения краткосрочных заемных и собственных средств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1: от 0 до 0,3; Зона 2: от 0,3 до 0,45; Зона 3: от 0,45 до 0,75; Зона 4: от 0,75 до 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8607266"/>
                  </a:ext>
                </a:extLst>
              </a:tr>
              <a:tr h="5887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Уровень платежеспособности компании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Ф3: Доля наиболее срочных долгов в структуре заемного капитала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1: от 0 до 0,5; Зона 2: от 0,5 до 0,65; Зона 3: от 0,65 до 0,8; Зона 4: от 0,8 до 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220764"/>
                  </a:ext>
                </a:extLst>
              </a:tr>
              <a:tr h="7671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Прирост активов компании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Ф4: Доля прироста активов вследствие переоценки основных средств в общей величине прироста активов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1: от 0 до 0,35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2: от 0,35 до 0,5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3: от 0,5 до 0,8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4: от 0,8 до 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9201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08657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B4FE759C-256C-4048-901E-9EA1F0686B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4684856"/>
              </p:ext>
            </p:extLst>
          </p:nvPr>
        </p:nvGraphicFramePr>
        <p:xfrm>
          <a:off x="71500" y="39624"/>
          <a:ext cx="9001000" cy="6778752"/>
        </p:xfrm>
        <a:graphic>
          <a:graphicData uri="http://schemas.openxmlformats.org/drawingml/2006/table">
            <a:tbl>
              <a:tblPr firstRow="1" firstCol="1" bandRow="1"/>
              <a:tblGrid>
                <a:gridCol w="1016242">
                  <a:extLst>
                    <a:ext uri="{9D8B030D-6E8A-4147-A177-3AD203B41FA5}">
                      <a16:colId xmlns:a16="http://schemas.microsoft.com/office/drawing/2014/main" val="1115481572"/>
                    </a:ext>
                  </a:extLst>
                </a:gridCol>
                <a:gridCol w="2250250">
                  <a:extLst>
                    <a:ext uri="{9D8B030D-6E8A-4147-A177-3AD203B41FA5}">
                      <a16:colId xmlns:a16="http://schemas.microsoft.com/office/drawing/2014/main" val="2896913235"/>
                    </a:ext>
                  </a:extLst>
                </a:gridCol>
                <a:gridCol w="3556847">
                  <a:extLst>
                    <a:ext uri="{9D8B030D-6E8A-4147-A177-3AD203B41FA5}">
                      <a16:colId xmlns:a16="http://schemas.microsoft.com/office/drawing/2014/main" val="4272074593"/>
                    </a:ext>
                  </a:extLst>
                </a:gridCol>
                <a:gridCol w="2177661">
                  <a:extLst>
                    <a:ext uri="{9D8B030D-6E8A-4147-A177-3AD203B41FA5}">
                      <a16:colId xmlns:a16="http://schemas.microsoft.com/office/drawing/2014/main" val="1378779766"/>
                    </a:ext>
                  </a:extLst>
                </a:gridCol>
              </a:tblGrid>
              <a:tr h="7826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Составляю-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щие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потенциала компании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Показатели, характеризующие состояние объекта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Критерии многофакторных моделей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Пороговые значения по четырем зонам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5754234"/>
                  </a:ext>
                </a:extLst>
              </a:tr>
              <a:tr h="371082">
                <a:tc rowSpan="4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Инвести-ционный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потенциал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конкурентоспособности продукции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И1: Интегральный коэффициент сближения уровня объема перевозок с другими видами транспорта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1: от 0 до 0,5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2: от 0,5 до 0,75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3: от 0,75 до 0,95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4: от 0,95 до 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0606217"/>
                  </a:ext>
                </a:extLst>
              </a:tr>
              <a:tr h="4454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обновления объектов основных средств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И2: Отношение стоимости основных средств по состоянию на начало года к стоимости ОС на конец года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1: от 0 до 0,45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2: от 0,45 до 0,6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3: от 0,6 до 0,75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4: от 0,75 до 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6901800"/>
                  </a:ext>
                </a:extLst>
              </a:tr>
              <a:tr h="3286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развития инфраструктуры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И3: Отношение показателя «протяженность путей» на начало года и конец года соответственно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1: от 0 до 0,5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2: от 0,5 до 0,75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3: от 0,75 до 0,9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4: от 0,9 до 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2903852"/>
                  </a:ext>
                </a:extLst>
              </a:tr>
              <a:tr h="4785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развития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подвижного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состава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И4: Отношение выбывших и поступивших единиц подвижного состава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1: от 0 до 0,5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2: от 0,5 до 0,75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3: от 0,75 до 0,9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4: от 0,9 до 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5711113"/>
                  </a:ext>
                </a:extLst>
              </a:tr>
              <a:tr h="542237"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Социальный потенциал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материальной мотивации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С1: Коэффициент соотношения прожиточного минимума и реальной заработной платы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1: от 0 до 0,15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2: от 0,15 до 0,3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3: от 0,3 до 0,5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4: от 0,5 до 1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8227276"/>
                  </a:ext>
                </a:extLst>
              </a:tr>
              <a:tr h="5422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Степень подвижности персонала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С2: Коэффициент текучести кадров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1: от 0 до 0,1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2: от 0,1 до 0,25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3: от 0,25 до 0,35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4: от 0,35 до 1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6289628"/>
                  </a:ext>
                </a:extLst>
              </a:tr>
              <a:tr h="5422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Оценка трудового потенциала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С3: Отношение пенсионного возраста к среднему возрасту работников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1: от 0 до 0,5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2: от 0,5 до 0,75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3: от 0,75 до 0,95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4: от 0,95 до 1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4158216"/>
                  </a:ext>
                </a:extLst>
              </a:tr>
              <a:tr h="6059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производительности труда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С4: Отношение уровня средней заработной платы к уровню производительности труда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1: от 0 до 0,25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2: от 0,25 до 0,35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3: от 0,35 до 0,45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4: от 0,45 до 1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48038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9464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ECAB743-F34A-4B01-B488-C20187CF9D2A}"/>
              </a:ext>
            </a:extLst>
          </p:cNvPr>
          <p:cNvSpPr txBox="1"/>
          <p:nvPr/>
        </p:nvSpPr>
        <p:spPr>
          <a:xfrm>
            <a:off x="2411760" y="332656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Значения весовых коэффициентов</a:t>
            </a:r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1F4F6DF-E6B6-4B09-90EC-223B54630B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9834935"/>
              </p:ext>
            </p:extLst>
          </p:nvPr>
        </p:nvGraphicFramePr>
        <p:xfrm>
          <a:off x="773324" y="820549"/>
          <a:ext cx="7848872" cy="5735257"/>
        </p:xfrm>
        <a:graphic>
          <a:graphicData uri="http://schemas.openxmlformats.org/drawingml/2006/table">
            <a:tbl>
              <a:tblPr firstRow="1" firstCol="1" bandRow="1"/>
              <a:tblGrid>
                <a:gridCol w="3258360">
                  <a:extLst>
                    <a:ext uri="{9D8B030D-6E8A-4147-A177-3AD203B41FA5}">
                      <a16:colId xmlns:a16="http://schemas.microsoft.com/office/drawing/2014/main" val="4038571603"/>
                    </a:ext>
                  </a:extLst>
                </a:gridCol>
                <a:gridCol w="2295256">
                  <a:extLst>
                    <a:ext uri="{9D8B030D-6E8A-4147-A177-3AD203B41FA5}">
                      <a16:colId xmlns:a16="http://schemas.microsoft.com/office/drawing/2014/main" val="1568949318"/>
                    </a:ext>
                  </a:extLst>
                </a:gridCol>
                <a:gridCol w="2295256">
                  <a:extLst>
                    <a:ext uri="{9D8B030D-6E8A-4147-A177-3AD203B41FA5}">
                      <a16:colId xmlns:a16="http://schemas.microsoft.com/office/drawing/2014/main" val="2593155497"/>
                    </a:ext>
                  </a:extLst>
                </a:gridCol>
              </a:tblGrid>
              <a:tr h="4664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Составляющие потенциала компании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Факторы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Весовой коэффициент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4847439"/>
                  </a:ext>
                </a:extLst>
              </a:tr>
              <a:tr h="227375"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Производственный потенциал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П1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0,3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2536488"/>
                  </a:ext>
                </a:extLst>
              </a:tr>
              <a:tr h="2273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П2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9710310"/>
                  </a:ext>
                </a:extLst>
              </a:tr>
              <a:tr h="2273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П3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022141"/>
                  </a:ext>
                </a:extLst>
              </a:tr>
              <a:tr h="2273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П4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0,3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2620075"/>
                  </a:ext>
                </a:extLst>
              </a:tr>
              <a:tr h="227375"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Финансовый потенциал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Ф1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0,4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1588118"/>
                  </a:ext>
                </a:extLst>
              </a:tr>
              <a:tr h="2273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Ф2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8946963"/>
                  </a:ext>
                </a:extLst>
              </a:tr>
              <a:tr h="2273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Ф3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1323059"/>
                  </a:ext>
                </a:extLst>
              </a:tr>
              <a:tr h="2273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Ф4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1185782"/>
                  </a:ext>
                </a:extLst>
              </a:tr>
              <a:tr h="227375"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Инвестиционный потенциал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И1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0,4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2475952"/>
                  </a:ext>
                </a:extLst>
              </a:tr>
              <a:tr h="2273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И2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9828978"/>
                  </a:ext>
                </a:extLst>
              </a:tr>
              <a:tr h="2273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И3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9089854"/>
                  </a:ext>
                </a:extLst>
              </a:tr>
              <a:tr h="2273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И4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7839409"/>
                  </a:ext>
                </a:extLst>
              </a:tr>
              <a:tr h="227375"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Социальный потенциал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С1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0,25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1856793"/>
                  </a:ext>
                </a:extLst>
              </a:tr>
              <a:tr h="2273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С2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0,25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0253932"/>
                  </a:ext>
                </a:extLst>
              </a:tr>
              <a:tr h="2273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С3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0,25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5388063"/>
                  </a:ext>
                </a:extLst>
              </a:tr>
              <a:tr h="2273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С4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0,25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31371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78205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A120ED24-60DF-477F-A8AD-BB196C3AFE12}"/>
              </a:ext>
            </a:extLst>
          </p:cNvPr>
          <p:cNvGrpSpPr/>
          <p:nvPr/>
        </p:nvGrpSpPr>
        <p:grpSpPr>
          <a:xfrm>
            <a:off x="467544" y="160273"/>
            <a:ext cx="8424936" cy="1384966"/>
            <a:chOff x="467544" y="188640"/>
            <a:chExt cx="8424936" cy="1384966"/>
          </a:xfrm>
        </p:grpSpPr>
        <p:sp>
          <p:nvSpPr>
            <p:cNvPr id="2" name="Rectangle 2">
              <a:extLst>
                <a:ext uri="{FF2B5EF4-FFF2-40B4-BE49-F238E27FC236}">
                  <a16:creationId xmlns:a16="http://schemas.microsoft.com/office/drawing/2014/main" id="{3E5E52EC-0FC9-4911-97A4-9573A0A45F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544" y="188640"/>
              <a:ext cx="8424936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R="0" lvl="0" indent="449263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0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Расчет каждой четырехфакторной модели представляет собой сумму произведений класса (зоны) и весового коэффициента каждого фактора:</a:t>
              </a:r>
              <a:endPara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graphicFrame>
          <p:nvGraphicFramePr>
            <p:cNvPr id="4" name="Объект 3">
              <a:extLst>
                <a:ext uri="{FF2B5EF4-FFF2-40B4-BE49-F238E27FC236}">
                  <a16:creationId xmlns:a16="http://schemas.microsoft.com/office/drawing/2014/main" id="{8FC225B4-3ADB-4159-B742-AC96A3EAC97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03363078"/>
                </p:ext>
              </p:extLst>
            </p:nvPr>
          </p:nvGraphicFramePr>
          <p:xfrm>
            <a:off x="3419872" y="977678"/>
            <a:ext cx="2304256" cy="5959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388" name="Equation" r:id="rId3" imgW="1104840" imgH="291960" progId="Equation.DSMT4">
                    <p:embed/>
                  </p:oleObj>
                </mc:Choice>
                <mc:Fallback>
                  <p:oleObj name="Equation" r:id="rId3" imgW="1104840" imgH="29196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19872" y="977678"/>
                          <a:ext cx="2304256" cy="595928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448888DE-4D61-46C8-8780-9C2E815A8276}"/>
              </a:ext>
            </a:extLst>
          </p:cNvPr>
          <p:cNvSpPr txBox="1"/>
          <p:nvPr/>
        </p:nvSpPr>
        <p:spPr>
          <a:xfrm>
            <a:off x="1763688" y="1579196"/>
            <a:ext cx="594015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Пограничные значения для каждой модели:</a:t>
            </a:r>
            <a:endParaRPr lang="ru-RU" sz="2000" b="1" dirty="0">
              <a:solidFill>
                <a:srgbClr val="002060"/>
              </a:solidFill>
            </a:endParaRPr>
          </a:p>
        </p:txBody>
      </p:sp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7D65F9BC-D120-4210-B25C-9851D44E72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6188611"/>
              </p:ext>
            </p:extLst>
          </p:nvPr>
        </p:nvGraphicFramePr>
        <p:xfrm>
          <a:off x="647564" y="2013263"/>
          <a:ext cx="8064895" cy="4738370"/>
        </p:xfrm>
        <a:graphic>
          <a:graphicData uri="http://schemas.openxmlformats.org/drawingml/2006/table">
            <a:tbl>
              <a:tblPr firstRow="1" firstCol="1" bandRow="1"/>
              <a:tblGrid>
                <a:gridCol w="4176464">
                  <a:extLst>
                    <a:ext uri="{9D8B030D-6E8A-4147-A177-3AD203B41FA5}">
                      <a16:colId xmlns:a16="http://schemas.microsoft.com/office/drawing/2014/main" val="1314445062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1357842496"/>
                    </a:ext>
                  </a:extLst>
                </a:gridCol>
                <a:gridCol w="1872207">
                  <a:extLst>
                    <a:ext uri="{9D8B030D-6E8A-4147-A177-3AD203B41FA5}">
                      <a16:colId xmlns:a16="http://schemas.microsoft.com/office/drawing/2014/main" val="2037069224"/>
                    </a:ext>
                  </a:extLst>
                </a:gridCol>
              </a:tblGrid>
              <a:tr h="7438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Составляющие потенциала компании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Название зоны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Минимальное значение </a:t>
                      </a:r>
                      <a:b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(граница зоны)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2398510"/>
                  </a:ext>
                </a:extLst>
              </a:tr>
              <a:tr h="239641"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Производственный потенциал – границы оценки значения четырехфакторной модели «П»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Критическая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2,8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0583023"/>
                  </a:ext>
                </a:extLst>
              </a:tr>
              <a:tr h="239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Нормальная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2,2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1560247"/>
                  </a:ext>
                </a:extLst>
              </a:tr>
              <a:tr h="239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Оптимальная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1,3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1237566"/>
                  </a:ext>
                </a:extLst>
              </a:tr>
              <a:tr h="239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Идеальная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546844"/>
                  </a:ext>
                </a:extLst>
              </a:tr>
              <a:tr h="239641"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Финансовый потенциал – границы оценки значения четырехфакторной модели «Ф»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Критическая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3,5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6882793"/>
                  </a:ext>
                </a:extLst>
              </a:tr>
              <a:tr h="239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Нормальная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2,5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3716719"/>
                  </a:ext>
                </a:extLst>
              </a:tr>
              <a:tr h="239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Оптимальная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6999136"/>
                  </a:ext>
                </a:extLst>
              </a:tr>
              <a:tr h="239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Идеальная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3222256"/>
                  </a:ext>
                </a:extLst>
              </a:tr>
              <a:tr h="239641"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Инвестиционный потенциал – границы оценки значения четырехфакторной модели «И»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Критическая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3,3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8549321"/>
                  </a:ext>
                </a:extLst>
              </a:tr>
              <a:tr h="239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Нормальная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5926737"/>
                  </a:ext>
                </a:extLst>
              </a:tr>
              <a:tr h="239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Оптимальная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0036569"/>
                  </a:ext>
                </a:extLst>
              </a:tr>
              <a:tr h="239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Идеальная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9708837"/>
                  </a:ext>
                </a:extLst>
              </a:tr>
              <a:tr h="239641"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Инвестиционный потенциал – границы оценки значения четырехфакторной модели «С»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Критическая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3,2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4988291"/>
                  </a:ext>
                </a:extLst>
              </a:tr>
              <a:tr h="239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Нормальная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2,6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1134237"/>
                  </a:ext>
                </a:extLst>
              </a:tr>
              <a:tr h="239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Оптимальная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1,3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4200389"/>
                  </a:ext>
                </a:extLst>
              </a:tr>
              <a:tr h="239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Идеальная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60818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6646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A8C18129-6AD5-428F-B60B-315F395A4132}"/>
              </a:ext>
            </a:extLst>
          </p:cNvPr>
          <p:cNvGrpSpPr/>
          <p:nvPr/>
        </p:nvGrpSpPr>
        <p:grpSpPr>
          <a:xfrm>
            <a:off x="467544" y="404664"/>
            <a:ext cx="8208912" cy="6264696"/>
            <a:chOff x="467544" y="404664"/>
            <a:chExt cx="8208912" cy="460851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001D3665-CC5C-4C29-83BE-25420C048736}"/>
                </a:ext>
              </a:extLst>
            </p:cNvPr>
            <p:cNvSpPr txBox="1"/>
            <p:nvPr/>
          </p:nvSpPr>
          <p:spPr>
            <a:xfrm>
              <a:off x="1475656" y="404664"/>
              <a:ext cx="646246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1800" b="1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Графическое представление результатов расчетов 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graphicFrame>
          <p:nvGraphicFramePr>
            <p:cNvPr id="5" name="Диаграмма 4">
              <a:extLst>
                <a:ext uri="{FF2B5EF4-FFF2-40B4-BE49-F238E27FC236}">
                  <a16:creationId xmlns:a16="http://schemas.microsoft.com/office/drawing/2014/main" id="{D793AD37-8EF1-4859-8378-670C4533FD24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999342860"/>
                </p:ext>
              </p:extLst>
            </p:nvPr>
          </p:nvGraphicFramePr>
          <p:xfrm>
            <a:off x="467544" y="980728"/>
            <a:ext cx="8208912" cy="40324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47422F51-30CA-45FD-816C-CF35E6D36F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8981547"/>
              </p:ext>
            </p:extLst>
          </p:nvPr>
        </p:nvGraphicFramePr>
        <p:xfrm>
          <a:off x="6219735" y="3928555"/>
          <a:ext cx="1956668" cy="7357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Equation" r:id="rId5" imgW="1193760" imgH="444240" progId="Equation.DSMT4">
                  <p:embed/>
                </p:oleObj>
              </mc:Choice>
              <mc:Fallback>
                <p:oleObj name="Equation" r:id="rId5" imgW="1193760" imgH="4442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9735" y="3928555"/>
                        <a:ext cx="1956668" cy="7357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1A7F8B08-C684-4FF1-9FF3-A4BC36152390}"/>
              </a:ext>
            </a:extLst>
          </p:cNvPr>
          <p:cNvSpPr txBox="1"/>
          <p:nvPr/>
        </p:nvSpPr>
        <p:spPr>
          <a:xfrm>
            <a:off x="5758653" y="4780252"/>
            <a:ext cx="3816424" cy="6258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n-US" sz="14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ru-RU" sz="1400" spc="100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ru-RU" sz="14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ru-RU" sz="1400" spc="100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14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длина осей четырехугольника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spc="1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ϕ </a:t>
            </a:r>
            <a:r>
              <a:rPr lang="ru-RU" sz="14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– угол между осями (90°)</a:t>
            </a:r>
            <a:endParaRPr lang="ru-RU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034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A8C18129-6AD5-428F-B60B-315F395A4132}"/>
              </a:ext>
            </a:extLst>
          </p:cNvPr>
          <p:cNvGrpSpPr/>
          <p:nvPr/>
        </p:nvGrpSpPr>
        <p:grpSpPr>
          <a:xfrm>
            <a:off x="467544" y="404664"/>
            <a:ext cx="8208912" cy="6264696"/>
            <a:chOff x="467544" y="404664"/>
            <a:chExt cx="8208912" cy="460851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001D3665-CC5C-4C29-83BE-25420C048736}"/>
                </a:ext>
              </a:extLst>
            </p:cNvPr>
            <p:cNvSpPr txBox="1"/>
            <p:nvPr/>
          </p:nvSpPr>
          <p:spPr>
            <a:xfrm>
              <a:off x="1475656" y="404664"/>
              <a:ext cx="646246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1800" b="1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Графическое представление результатов расчетов 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graphicFrame>
          <p:nvGraphicFramePr>
            <p:cNvPr id="5" name="Диаграмма 4">
              <a:extLst>
                <a:ext uri="{FF2B5EF4-FFF2-40B4-BE49-F238E27FC236}">
                  <a16:creationId xmlns:a16="http://schemas.microsoft.com/office/drawing/2014/main" id="{D793AD37-8EF1-4859-8378-670C4533FD24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09111838"/>
                </p:ext>
              </p:extLst>
            </p:nvPr>
          </p:nvGraphicFramePr>
          <p:xfrm>
            <a:off x="467544" y="980728"/>
            <a:ext cx="8208912" cy="40324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47422F51-30CA-45FD-816C-CF35E6D36F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19735" y="3928555"/>
          <a:ext cx="1956668" cy="7357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" name="Equation" r:id="rId5" imgW="1193760" imgH="444240" progId="Equation.DSMT4">
                  <p:embed/>
                </p:oleObj>
              </mc:Choice>
              <mc:Fallback>
                <p:oleObj name="Equation" r:id="rId5" imgW="1193760" imgH="444240" progId="Equation.DSMT4">
                  <p:embed/>
                  <p:pic>
                    <p:nvPicPr>
                      <p:cNvPr id="8" name="Объект 7">
                        <a:extLst>
                          <a:ext uri="{FF2B5EF4-FFF2-40B4-BE49-F238E27FC236}">
                            <a16:creationId xmlns:a16="http://schemas.microsoft.com/office/drawing/2014/main" id="{47422F51-30CA-45FD-816C-CF35E6D36F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9735" y="3928555"/>
                        <a:ext cx="1956668" cy="7357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1A7F8B08-C684-4FF1-9FF3-A4BC36152390}"/>
              </a:ext>
            </a:extLst>
          </p:cNvPr>
          <p:cNvSpPr txBox="1"/>
          <p:nvPr/>
        </p:nvSpPr>
        <p:spPr>
          <a:xfrm>
            <a:off x="5758653" y="4780252"/>
            <a:ext cx="3816424" cy="6258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n-US" sz="14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ru-RU" sz="1400" spc="100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ru-RU" sz="14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ru-RU" sz="1400" spc="100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14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длина осей четырехугольника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spc="1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ϕ </a:t>
            </a:r>
            <a:r>
              <a:rPr lang="ru-RU" sz="14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– угол между осями (90°)</a:t>
            </a:r>
            <a:endParaRPr lang="ru-RU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7838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4409AC3-A042-4A67-AC1B-44D0F6676402}"/>
              </a:ext>
            </a:extLst>
          </p:cNvPr>
          <p:cNvSpPr txBox="1"/>
          <p:nvPr/>
        </p:nvSpPr>
        <p:spPr>
          <a:xfrm>
            <a:off x="683568" y="1556792"/>
            <a:ext cx="7992888" cy="29456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0363" algn="just">
              <a:lnSpc>
                <a:spcPct val="150000"/>
              </a:lnSpc>
              <a:spcAft>
                <a:spcPts val="800"/>
              </a:spcAft>
            </a:pP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Рассчитав площадь четырехугольников, ограниченных зонами, получаем значения: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60363" algn="just">
              <a:lnSpc>
                <a:spcPct val="150000"/>
              </a:lnSpc>
              <a:spcAft>
                <a:spcPts val="800"/>
              </a:spcAft>
            </a:pP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идеальное состояние – не более 2,5;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60363" algn="just">
              <a:lnSpc>
                <a:spcPct val="150000"/>
              </a:lnSpc>
              <a:spcAft>
                <a:spcPts val="800"/>
              </a:spcAft>
            </a:pP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оптимальное состояние – более 2,6, но не более 9,4;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60363" algn="just">
              <a:lnSpc>
                <a:spcPct val="150000"/>
              </a:lnSpc>
              <a:spcAft>
                <a:spcPts val="800"/>
              </a:spcAft>
            </a:pP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нормальное состояние – более 9,4, но не более 20,4;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60363">
              <a:lnSpc>
                <a:spcPct val="150000"/>
              </a:lnSpc>
            </a:pP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критическое состояние – более 20,4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80929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D4E37A0-C75A-4F94-9DBA-D326745E1807}"/>
              </a:ext>
            </a:extLst>
          </p:cNvPr>
          <p:cNvSpPr txBox="1"/>
          <p:nvPr/>
        </p:nvSpPr>
        <p:spPr>
          <a:xfrm>
            <a:off x="395536" y="258901"/>
            <a:ext cx="8568952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0363" algn="just">
              <a:lnSpc>
                <a:spcPct val="150000"/>
              </a:lnSpc>
              <a:spcAft>
                <a:spcPts val="800"/>
              </a:spcAft>
            </a:pPr>
            <a:r>
              <a:rPr lang="ru-RU" b="1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Динамический норматив оценки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финансового состояния предприятия, предложенный Н.Н. </a:t>
            </a:r>
            <a:r>
              <a:rPr lang="ru-RU" spc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Погостинской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представляет собой квадратную матрицу </a:t>
            </a:r>
            <a:r>
              <a:rPr lang="ru-RU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en-US" i="1" spc="100" baseline="-25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ij</a:t>
            </a:r>
            <a:r>
              <a:rPr lang="en-US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i="1" spc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spc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i="1" spc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парных сравнений показателей по темпам роста, где </a:t>
            </a:r>
            <a:r>
              <a:rPr lang="ru-RU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en-US" i="1" spc="100" baseline="-25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ij</a:t>
            </a:r>
            <a:r>
              <a:rPr lang="en-US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элемент матрицы, находящийся на пересечении </a:t>
            </a:r>
            <a:r>
              <a:rPr lang="en-US" i="1" spc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-й строки и </a:t>
            </a:r>
            <a:r>
              <a:rPr lang="en-US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-го столбца.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en-US" i="1" spc="100" baseline="-25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ij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1, если </a:t>
            </a:r>
            <a:r>
              <a:rPr lang="en-US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(П</a:t>
            </a:r>
            <a:r>
              <a:rPr lang="en-US" i="1" spc="100" baseline="-25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&gt; </a:t>
            </a:r>
            <a:r>
              <a:rPr lang="en-US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(П</a:t>
            </a:r>
            <a:r>
              <a:rPr lang="en-US" i="1" spc="100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en-US" i="1" spc="100" baseline="-25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ij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-1, если </a:t>
            </a:r>
            <a:r>
              <a:rPr lang="en-US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(П</a:t>
            </a:r>
            <a:r>
              <a:rPr lang="en-US" i="1" spc="100" baseline="-25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&lt; </a:t>
            </a:r>
            <a:r>
              <a:rPr lang="en-US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(П</a:t>
            </a:r>
            <a:r>
              <a:rPr lang="en-US" i="1" spc="100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(П</a:t>
            </a:r>
            <a:r>
              <a:rPr lang="en-US" i="1" spc="100" baseline="-25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); </a:t>
            </a:r>
            <a:r>
              <a:rPr lang="en-US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(П</a:t>
            </a:r>
            <a:r>
              <a:rPr lang="en-US" i="1" spc="100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– темпы роста </a:t>
            </a:r>
            <a:r>
              <a:rPr lang="en-US" i="1" spc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-го и </a:t>
            </a:r>
            <a:r>
              <a:rPr lang="en-US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-го показателей соответственно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266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6">
            <a:extLst>
              <a:ext uri="{FF2B5EF4-FFF2-40B4-BE49-F238E27FC236}">
                <a16:creationId xmlns:a16="http://schemas.microsoft.com/office/drawing/2014/main" id="{E3D52B82-DBA8-48FE-A611-ED7AE4F31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7F6A76F-4343-4F04-ACC2-A4CC0686751A}"/>
              </a:ext>
            </a:extLst>
          </p:cNvPr>
          <p:cNvSpPr/>
          <p:nvPr/>
        </p:nvSpPr>
        <p:spPr>
          <a:xfrm>
            <a:off x="395536" y="692696"/>
            <a:ext cx="8424936" cy="8735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1. Наличие причинно-следственных связей между составляющими потенциала экономической безопасности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01D6317-971E-4C30-9948-CAE0A83F39D5}"/>
              </a:ext>
            </a:extLst>
          </p:cNvPr>
          <p:cNvSpPr/>
          <p:nvPr/>
        </p:nvSpPr>
        <p:spPr>
          <a:xfrm>
            <a:off x="416248" y="2258963"/>
            <a:ext cx="8404224" cy="1289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2. Возможность расчета индикаторов по составляющим потенциала экономической безопасности, их допустимых интервалов, в рамках которых хозяйствующий субъект будет находиться в зоне безопасности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7552884-F5E7-4E19-8083-571044154B7F}"/>
              </a:ext>
            </a:extLst>
          </p:cNvPr>
          <p:cNvSpPr/>
          <p:nvPr/>
        </p:nvSpPr>
        <p:spPr>
          <a:xfrm>
            <a:off x="416248" y="4437112"/>
            <a:ext cx="8404224" cy="8735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3538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3. Учет принципа сопоставимости индикаторов, соответствующих определенному уровню развития хозяйствующего субъекта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00291FB-8F03-4CE6-8807-59100A626291}"/>
              </a:ext>
            </a:extLst>
          </p:cNvPr>
          <p:cNvSpPr txBox="1"/>
          <p:nvPr/>
        </p:nvSpPr>
        <p:spPr>
          <a:xfrm>
            <a:off x="2411760" y="18864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Алгоритм расчетов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52DFD1-C94F-45F3-B192-4D211926C346}"/>
              </a:ext>
            </a:extLst>
          </p:cNvPr>
          <p:cNvSpPr txBox="1"/>
          <p:nvPr/>
        </p:nvSpPr>
        <p:spPr>
          <a:xfrm>
            <a:off x="359419" y="808916"/>
            <a:ext cx="8676682" cy="8788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3538" algn="just">
              <a:lnSpc>
                <a:spcPct val="150000"/>
              </a:lnSpc>
              <a:spcAft>
                <a:spcPts val="800"/>
              </a:spcAft>
            </a:pPr>
            <a:r>
              <a:rPr lang="ru-RU" sz="1800" b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ru-RU" b="1" spc="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этап</a:t>
            </a: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определяются темпы роста показателей за анализируемый период времени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CBC33CC9-2C20-4A9A-A682-A16637E2CB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4C86059C-D34B-454E-9595-D5484CF033ED}"/>
              </a:ext>
            </a:extLst>
          </p:cNvPr>
          <p:cNvGrpSpPr/>
          <p:nvPr/>
        </p:nvGrpSpPr>
        <p:grpSpPr>
          <a:xfrm>
            <a:off x="381821" y="1706315"/>
            <a:ext cx="8676682" cy="4726102"/>
            <a:chOff x="387456" y="1571591"/>
            <a:chExt cx="8676682" cy="4726102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4A277B4-5615-4478-8237-616308437B87}"/>
                </a:ext>
              </a:extLst>
            </p:cNvPr>
            <p:cNvSpPr txBox="1"/>
            <p:nvPr/>
          </p:nvSpPr>
          <p:spPr>
            <a:xfrm>
              <a:off x="387456" y="1571591"/>
              <a:ext cx="8676682" cy="472610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363538" algn="just">
                <a:lnSpc>
                  <a:spcPct val="150000"/>
                </a:lnSpc>
                <a:spcAft>
                  <a:spcPts val="800"/>
                </a:spcAft>
              </a:pPr>
              <a:r>
                <a:rPr lang="ru-RU" b="1" spc="1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</a:t>
              </a:r>
              <a:r>
                <a:rPr lang="ru-RU" sz="1800" b="1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b="1" spc="1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этап</a:t>
              </a:r>
              <a:r>
                <a:rPr lang="ru-RU" spc="1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ru-RU" sz="1800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строится матрица фактических соотношений темпов роста показателей F = {</a:t>
              </a:r>
              <a:r>
                <a:rPr lang="ru-RU" sz="1800" spc="100" dirty="0" err="1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Fi</a:t>
              </a:r>
              <a:r>
                <a:rPr lang="ru-RU" sz="1800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}(</a:t>
              </a:r>
              <a:r>
                <a:rPr lang="ru-RU" sz="1800" spc="100" dirty="0" err="1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nxn</a:t>
              </a:r>
              <a:r>
                <a:rPr lang="ru-RU" sz="1800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):</a:t>
              </a:r>
            </a:p>
            <a:p>
              <a:pPr indent="363538" algn="just">
                <a:lnSpc>
                  <a:spcPct val="150000"/>
                </a:lnSpc>
                <a:spcAft>
                  <a:spcPts val="800"/>
                </a:spcAft>
              </a:pPr>
              <a:endPara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indent="363538" algn="just">
                <a:lnSpc>
                  <a:spcPct val="150000"/>
                </a:lnSpc>
                <a:spcAft>
                  <a:spcPts val="800"/>
                </a:spcAft>
              </a:pPr>
              <a:endParaRPr lang="ru-RU" sz="1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indent="363538" algn="just">
                <a:lnSpc>
                  <a:spcPct val="150000"/>
                </a:lnSpc>
                <a:spcAft>
                  <a:spcPts val="800"/>
                </a:spcAft>
              </a:pPr>
              <a:r>
                <a:rPr lang="ru-RU" sz="1800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где </a:t>
              </a:r>
              <a:r>
                <a:rPr lang="ru-RU" sz="1800" i="1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F</a:t>
              </a:r>
              <a:r>
                <a:rPr lang="en-US" sz="1800" i="1" spc="100" baseline="-25000" dirty="0" err="1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ij</a:t>
              </a:r>
              <a:r>
                <a:rPr lang="ru-RU" sz="1800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– элемент матрицы фактических соотношений между темпами роста показателей;</a:t>
              </a:r>
            </a:p>
            <a:p>
              <a:pPr indent="363538" algn="just">
                <a:lnSpc>
                  <a:spcPct val="150000"/>
                </a:lnSpc>
                <a:spcAft>
                  <a:spcPts val="800"/>
                </a:spcAft>
              </a:pPr>
              <a:r>
                <a:rPr lang="en-US" sz="1800" i="1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</a:t>
              </a:r>
              <a:r>
                <a:rPr lang="ru-RU" sz="1800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– число показателей в нормативной модели;</a:t>
              </a:r>
              <a:endParaRPr lang="ru-RU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indent="363538" algn="just">
                <a:lnSpc>
                  <a:spcPct val="150000"/>
                </a:lnSpc>
                <a:spcAft>
                  <a:spcPts val="800"/>
                </a:spcAft>
              </a:pPr>
              <a:r>
                <a:rPr lang="en-US" sz="1800" i="1" spc="100" dirty="0" err="1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i</a:t>
              </a:r>
              <a:r>
                <a:rPr lang="ru-RU" sz="1800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en-US" sz="1800" i="1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j</a:t>
              </a:r>
              <a:r>
                <a:rPr lang="ru-RU" sz="1800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– номера показателей;</a:t>
              </a:r>
              <a:endParaRPr lang="ru-RU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indent="363538" algn="just">
                <a:lnSpc>
                  <a:spcPct val="150000"/>
                </a:lnSpc>
                <a:spcAft>
                  <a:spcPts val="800"/>
                </a:spcAft>
              </a:pPr>
              <a:r>
                <a:rPr lang="en-US" sz="1800" i="1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</a:t>
              </a:r>
              <a:r>
                <a:rPr lang="ru-RU" sz="1800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(П</a:t>
              </a:r>
              <a:r>
                <a:rPr lang="en-US" sz="1800" i="1" spc="100" baseline="-25000" dirty="0" err="1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i</a:t>
              </a:r>
              <a:r>
                <a:rPr lang="ru-RU" sz="1800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); </a:t>
              </a:r>
              <a:r>
                <a:rPr lang="en-US" sz="1800" i="1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</a:t>
              </a:r>
              <a:r>
                <a:rPr lang="ru-RU" sz="1800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(П</a:t>
              </a:r>
              <a:r>
                <a:rPr lang="en-US" sz="1800" i="1" spc="100" baseline="-250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j</a:t>
              </a:r>
              <a:r>
                <a:rPr lang="ru-RU" sz="1800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) – фактические индексы роста </a:t>
              </a:r>
              <a:r>
                <a:rPr lang="en-US" sz="1800" i="1" spc="100" dirty="0" err="1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i</a:t>
              </a:r>
              <a:r>
                <a:rPr lang="ru-RU" sz="1800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-го и </a:t>
              </a:r>
              <a:r>
                <a:rPr lang="en-US" sz="1800" i="1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j</a:t>
              </a:r>
              <a:r>
                <a:rPr lang="ru-RU" sz="1800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-го показателей соответственно.</a:t>
              </a:r>
              <a:endParaRPr lang="ru-RU" sz="1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2" name="Объект 11">
              <a:extLst>
                <a:ext uri="{FF2B5EF4-FFF2-40B4-BE49-F238E27FC236}">
                  <a16:creationId xmlns:a16="http://schemas.microsoft.com/office/drawing/2014/main" id="{CA191071-59E7-453C-85EA-197C9D863B5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12401482"/>
                </p:ext>
              </p:extLst>
            </p:nvPr>
          </p:nvGraphicFramePr>
          <p:xfrm>
            <a:off x="3203848" y="2488477"/>
            <a:ext cx="3024336" cy="8107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63" name="Equation" r:id="rId3" imgW="2234880" imgH="596880" progId="Equation.DSMT4">
                    <p:embed/>
                  </p:oleObj>
                </mc:Choice>
                <mc:Fallback>
                  <p:oleObj name="Equation" r:id="rId3" imgW="2234880" imgH="596880" progId="Equation.DSMT4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03848" y="2488477"/>
                          <a:ext cx="3024336" cy="81078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052536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F6D1CF6-1CA0-4A4A-A8F4-57DCD271FCAE}"/>
              </a:ext>
            </a:extLst>
          </p:cNvPr>
          <p:cNvSpPr txBox="1"/>
          <p:nvPr/>
        </p:nvSpPr>
        <p:spPr>
          <a:xfrm>
            <a:off x="395536" y="260648"/>
            <a:ext cx="8496944" cy="39857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3538" algn="just">
              <a:lnSpc>
                <a:spcPct val="150000"/>
              </a:lnSpc>
              <a:spcAft>
                <a:spcPts val="800"/>
              </a:spcAft>
            </a:pPr>
            <a:r>
              <a:rPr lang="ru-RU" sz="1800" b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этап: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построение матрицы совпадений фактических и нормативных соотношений темпов роста показателей </a:t>
            </a:r>
            <a:r>
              <a:rPr lang="en-US" sz="18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{</a:t>
            </a:r>
            <a:r>
              <a:rPr lang="en-US" sz="18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sz="1800" i="1" spc="100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r>
              <a:rPr lang="ru-RU" sz="1800" spc="100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1800" i="1" spc="100" baseline="-25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sz="1800" spc="100" baseline="-25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1800" i="1" spc="100" baseline="-25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ru-RU" sz="1800" spc="100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363538" algn="just">
              <a:lnSpc>
                <a:spcPct val="150000"/>
              </a:lnSpc>
              <a:spcAft>
                <a:spcPts val="800"/>
              </a:spcAft>
            </a:pPr>
            <a:endParaRPr lang="ru-RU" spc="1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63538" algn="just">
              <a:lnSpc>
                <a:spcPct val="150000"/>
              </a:lnSpc>
              <a:spcAft>
                <a:spcPts val="800"/>
              </a:spcAft>
            </a:pPr>
            <a:endParaRPr lang="ru-RU" sz="1400" spc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63538" algn="just">
              <a:lnSpc>
                <a:spcPct val="150000"/>
              </a:lnSpc>
              <a:spcAft>
                <a:spcPts val="800"/>
              </a:spcAft>
            </a:pP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63538" algn="just">
              <a:lnSpc>
                <a:spcPct val="150000"/>
              </a:lnSpc>
              <a:spcAft>
                <a:spcPts val="800"/>
              </a:spcAft>
            </a:pP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где </a:t>
            </a:r>
            <a:r>
              <a:rPr lang="en-US" sz="1800" i="1" spc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sz="1800" i="1" spc="100" baseline="-25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ij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элемент матрицы совпадений;</a:t>
            </a:r>
            <a:endParaRPr lang="ru-RU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63538" algn="just">
              <a:lnSpc>
                <a:spcPct val="150000"/>
              </a:lnSpc>
              <a:spcAft>
                <a:spcPts val="800"/>
              </a:spcAft>
            </a:pPr>
            <a:r>
              <a:rPr lang="en-US" sz="1800" i="1" spc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sz="1800" i="1" spc="100" baseline="-25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ij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элемент нормативной матрицы;</a:t>
            </a:r>
            <a:endParaRPr lang="ru-RU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63538"/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где </a:t>
            </a:r>
            <a:r>
              <a:rPr lang="ru-RU" sz="18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</a:t>
            </a:r>
            <a:r>
              <a:rPr lang="en-US" sz="1800" i="1" spc="100" baseline="-25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ij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– элемент матрицы парных сравнений фактических значений показателей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1168AFC6-1CB0-4A6E-935D-CE00632FCE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4754348"/>
              </p:ext>
            </p:extLst>
          </p:nvPr>
        </p:nvGraphicFramePr>
        <p:xfrm>
          <a:off x="1979712" y="1340768"/>
          <a:ext cx="5328591" cy="12817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7" name="Equation" r:id="rId3" imgW="3517560" imgH="850680" progId="Equation.DSMT4">
                  <p:embed/>
                </p:oleObj>
              </mc:Choice>
              <mc:Fallback>
                <p:oleObj name="Equation" r:id="rId3" imgW="3517560" imgH="8506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1340768"/>
                        <a:ext cx="5328591" cy="12817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067864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0C026FA0-5E1B-4BE7-9095-EF9408EB472D}"/>
              </a:ext>
            </a:extLst>
          </p:cNvPr>
          <p:cNvSpPr txBox="1"/>
          <p:nvPr/>
        </p:nvSpPr>
        <p:spPr>
          <a:xfrm>
            <a:off x="395536" y="404664"/>
            <a:ext cx="8568952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3538" algn="just"/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Уровень экономической безопасности организации определяется как отношение суммы совпадений к сумме абсолютных величин элементов нормативной матрицы:</a:t>
            </a:r>
          </a:p>
          <a:p>
            <a:pPr indent="363538" algn="just"/>
            <a:endParaRPr lang="ru-RU" spc="1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indent="363538" algn="just"/>
            <a:endParaRPr lang="ru-RU" dirty="0">
              <a:solidFill>
                <a:srgbClr val="002060"/>
              </a:solidFill>
            </a:endParaRPr>
          </a:p>
          <a:p>
            <a:pPr indent="363538" algn="just"/>
            <a:endParaRPr lang="ru-RU" dirty="0">
              <a:solidFill>
                <a:srgbClr val="002060"/>
              </a:solidFill>
            </a:endParaRPr>
          </a:p>
          <a:p>
            <a:pPr indent="363538" algn="just"/>
            <a:endParaRPr lang="ru-RU" dirty="0">
              <a:solidFill>
                <a:srgbClr val="002060"/>
              </a:solidFill>
            </a:endParaRPr>
          </a:p>
          <a:p>
            <a:pPr indent="363538" algn="just"/>
            <a:endParaRPr lang="ru-RU" dirty="0">
              <a:solidFill>
                <a:srgbClr val="002060"/>
              </a:solidFill>
            </a:endParaRPr>
          </a:p>
          <a:p>
            <a:pPr indent="363538" algn="just"/>
            <a:endParaRPr lang="ru-RU" dirty="0">
              <a:solidFill>
                <a:srgbClr val="002060"/>
              </a:solidFill>
            </a:endParaRPr>
          </a:p>
          <a:p>
            <a:pPr indent="363538" algn="just"/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где </a:t>
            </a:r>
            <a:r>
              <a:rPr lang="en-US" sz="18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– уровень экономической безопасности организации;</a:t>
            </a:r>
          </a:p>
          <a:p>
            <a:pPr indent="363538" algn="just"/>
            <a:endParaRPr lang="ru-RU" sz="1800" spc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363538" algn="just"/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         – сумма элементов матрицы совпадений;</a:t>
            </a:r>
          </a:p>
          <a:p>
            <a:pPr indent="363538" algn="just"/>
            <a:endParaRPr lang="ru-RU" spc="1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363538" algn="just"/>
            <a:endParaRPr lang="ru-RU" sz="1800" spc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363538" algn="just"/>
            <a:endParaRPr lang="ru-RU" sz="1800" spc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363538" algn="just"/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       – сумма абсолютных величин элементов нормативной матрицы</a:t>
            </a:r>
          </a:p>
          <a:p>
            <a:pPr indent="363538" algn="just"/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F277FD28-A698-47E9-B976-B3153792A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" name="Объект 11">
            <a:extLst>
              <a:ext uri="{FF2B5EF4-FFF2-40B4-BE49-F238E27FC236}">
                <a16:creationId xmlns:a16="http://schemas.microsoft.com/office/drawing/2014/main" id="{CBE32621-CCEA-4114-92AE-8E8C67351C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8447764"/>
              </p:ext>
            </p:extLst>
          </p:nvPr>
        </p:nvGraphicFramePr>
        <p:xfrm>
          <a:off x="3491880" y="1124744"/>
          <a:ext cx="1512168" cy="15877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6" name="Equation" r:id="rId3" imgW="952200" imgH="1002960" progId="Equation.DSMT4">
                  <p:embed/>
                </p:oleObj>
              </mc:Choice>
              <mc:Fallback>
                <p:oleObj name="Equation" r:id="rId3" imgW="952200" imgH="10029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1124744"/>
                        <a:ext cx="1512168" cy="15877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>
            <a:extLst>
              <a:ext uri="{FF2B5EF4-FFF2-40B4-BE49-F238E27FC236}">
                <a16:creationId xmlns:a16="http://schemas.microsoft.com/office/drawing/2014/main" id="{4D6A4E69-4D39-4F85-A5EA-D3F19F7D0F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0417448"/>
              </p:ext>
            </p:extLst>
          </p:nvPr>
        </p:nvGraphicFramePr>
        <p:xfrm>
          <a:off x="609307" y="3247388"/>
          <a:ext cx="1154381" cy="8505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7" name="Equation" r:id="rId5" imgW="609480" imgH="520560" progId="Equation.DSMT4">
                  <p:embed/>
                </p:oleObj>
              </mc:Choice>
              <mc:Fallback>
                <p:oleObj name="Equation" r:id="rId5" imgW="609480" imgH="5205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307" y="3247388"/>
                        <a:ext cx="1154381" cy="8505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>
            <a:extLst>
              <a:ext uri="{FF2B5EF4-FFF2-40B4-BE49-F238E27FC236}">
                <a16:creationId xmlns:a16="http://schemas.microsoft.com/office/drawing/2014/main" id="{C625C20C-3E1E-48D4-AC1E-BEAF35AD36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149210"/>
              </p:ext>
            </p:extLst>
          </p:nvPr>
        </p:nvGraphicFramePr>
        <p:xfrm>
          <a:off x="609307" y="4275718"/>
          <a:ext cx="1008112" cy="74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8" name="Equation" r:id="rId7" imgW="609480" imgH="520560" progId="Equation.DSMT4">
                  <p:embed/>
                </p:oleObj>
              </mc:Choice>
              <mc:Fallback>
                <p:oleObj name="Equation" r:id="rId7" imgW="609480" imgH="5205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307" y="4275718"/>
                        <a:ext cx="1008112" cy="7406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4B85E420-55EC-47D0-A410-DFB8E7F9FA98}"/>
              </a:ext>
            </a:extLst>
          </p:cNvPr>
          <p:cNvSpPr txBox="1"/>
          <p:nvPr/>
        </p:nvSpPr>
        <p:spPr>
          <a:xfrm>
            <a:off x="584786" y="5468769"/>
            <a:ext cx="83902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Значение </a:t>
            </a:r>
            <a:r>
              <a:rPr lang="en-US" sz="18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 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меняется в пределах от 0 до 1. Чем ближе данное значение к 1, тем выше уровень экономической безопасности предприятия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9325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A463AD1-4F9D-4307-9074-CDE20EB18CE8}"/>
              </a:ext>
            </a:extLst>
          </p:cNvPr>
          <p:cNvSpPr txBox="1"/>
          <p:nvPr/>
        </p:nvSpPr>
        <p:spPr>
          <a:xfrm>
            <a:off x="539552" y="476672"/>
            <a:ext cx="8280920" cy="5652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Пример формирования комплексной оценки экономической безопасности предприятия по группе показателей финансовой устойчивости</a:t>
            </a:r>
          </a:p>
          <a:p>
            <a:pPr algn="just"/>
            <a:endParaRPr lang="ru-RU" spc="1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Введем следующие обозначения:</a:t>
            </a:r>
            <a:endParaRPr lang="ru-RU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ru-RU" sz="18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ДСФИ</a:t>
            </a:r>
            <a:r>
              <a:rPr lang="ru-RU" sz="1800" spc="100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(1) – денежные средства и краткосрочные финансовые инвестиции;</a:t>
            </a:r>
            <a:endParaRPr lang="ru-RU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ru-RU" sz="18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СОС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(2) – собственные оборотные средства;</a:t>
            </a:r>
            <a:endParaRPr lang="ru-RU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ru-RU" sz="18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(3) – капитал и резервы;</a:t>
            </a:r>
            <a:endParaRPr lang="ru-RU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ru-RU" sz="18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ДЗ</a:t>
            </a:r>
            <a:r>
              <a:rPr lang="ru-RU" sz="1800" spc="100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(4) – краткосрочная дебиторская задолженность;</a:t>
            </a:r>
            <a:endParaRPr lang="ru-RU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ru-RU" sz="18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(5) – краткосрочные активы;</a:t>
            </a:r>
            <a:endParaRPr lang="ru-RU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ru-RU" sz="18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(6) – запасы;</a:t>
            </a:r>
            <a:endParaRPr lang="ru-RU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ru-RU" sz="18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(7) – валюта баланса;</a:t>
            </a:r>
            <a:endParaRPr lang="ru-RU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ru-RU" sz="18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(8) – долгосрочные активы;</a:t>
            </a:r>
            <a:endParaRPr lang="ru-RU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ru-RU" sz="18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КЗ</a:t>
            </a:r>
            <a:r>
              <a:rPr lang="ru-RU" sz="1800" spc="100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(9) – краткосрочная кредиторская задолженность;</a:t>
            </a:r>
            <a:endParaRPr lang="ru-RU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ru-RU" sz="18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ЗС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(10) – заемные средства.</a:t>
            </a:r>
            <a:endParaRPr lang="ru-RU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7840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C752AD8-577B-453C-AA4F-59EC86ACB1E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331640" y="1412776"/>
            <a:ext cx="6480720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5946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DF8D979-50C8-435B-83FB-F54F7BACAD00}"/>
              </a:ext>
            </a:extLst>
          </p:cNvPr>
          <p:cNvSpPr txBox="1"/>
          <p:nvPr/>
        </p:nvSpPr>
        <p:spPr>
          <a:xfrm>
            <a:off x="755576" y="332656"/>
            <a:ext cx="78488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Нормативная матрица оценки экономической безопасности фирмы по группе показателей финансовой устойчивости</a:t>
            </a: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27ED9CC6-25FD-4F5E-A142-148584AD00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737834"/>
              </p:ext>
            </p:extLst>
          </p:nvPr>
        </p:nvGraphicFramePr>
        <p:xfrm>
          <a:off x="1547664" y="1700808"/>
          <a:ext cx="6264695" cy="2808315"/>
        </p:xfrm>
        <a:graphic>
          <a:graphicData uri="http://schemas.openxmlformats.org/drawingml/2006/table">
            <a:tbl>
              <a:tblPr firstRow="1" firstCol="1" bandRow="1"/>
              <a:tblGrid>
                <a:gridCol w="1090051">
                  <a:extLst>
                    <a:ext uri="{9D8B030D-6E8A-4147-A177-3AD203B41FA5}">
                      <a16:colId xmlns:a16="http://schemas.microsoft.com/office/drawing/2014/main" val="3631936737"/>
                    </a:ext>
                  </a:extLst>
                </a:gridCol>
                <a:gridCol w="763400">
                  <a:extLst>
                    <a:ext uri="{9D8B030D-6E8A-4147-A177-3AD203B41FA5}">
                      <a16:colId xmlns:a16="http://schemas.microsoft.com/office/drawing/2014/main" val="2265518260"/>
                    </a:ext>
                  </a:extLst>
                </a:gridCol>
                <a:gridCol w="517683">
                  <a:extLst>
                    <a:ext uri="{9D8B030D-6E8A-4147-A177-3AD203B41FA5}">
                      <a16:colId xmlns:a16="http://schemas.microsoft.com/office/drawing/2014/main" val="2192809335"/>
                    </a:ext>
                  </a:extLst>
                </a:gridCol>
                <a:gridCol w="522787">
                  <a:extLst>
                    <a:ext uri="{9D8B030D-6E8A-4147-A177-3AD203B41FA5}">
                      <a16:colId xmlns:a16="http://schemas.microsoft.com/office/drawing/2014/main" val="1120161851"/>
                    </a:ext>
                  </a:extLst>
                </a:gridCol>
                <a:gridCol w="516225">
                  <a:extLst>
                    <a:ext uri="{9D8B030D-6E8A-4147-A177-3AD203B41FA5}">
                      <a16:colId xmlns:a16="http://schemas.microsoft.com/office/drawing/2014/main" val="3234475483"/>
                    </a:ext>
                  </a:extLst>
                </a:gridCol>
                <a:gridCol w="516954">
                  <a:extLst>
                    <a:ext uri="{9D8B030D-6E8A-4147-A177-3AD203B41FA5}">
                      <a16:colId xmlns:a16="http://schemas.microsoft.com/office/drawing/2014/main" val="3496370552"/>
                    </a:ext>
                  </a:extLst>
                </a:gridCol>
                <a:gridCol w="415605">
                  <a:extLst>
                    <a:ext uri="{9D8B030D-6E8A-4147-A177-3AD203B41FA5}">
                      <a16:colId xmlns:a16="http://schemas.microsoft.com/office/drawing/2014/main" val="1565572321"/>
                    </a:ext>
                  </a:extLst>
                </a:gridCol>
                <a:gridCol w="516954">
                  <a:extLst>
                    <a:ext uri="{9D8B030D-6E8A-4147-A177-3AD203B41FA5}">
                      <a16:colId xmlns:a16="http://schemas.microsoft.com/office/drawing/2014/main" val="3292050540"/>
                    </a:ext>
                  </a:extLst>
                </a:gridCol>
                <a:gridCol w="516954">
                  <a:extLst>
                    <a:ext uri="{9D8B030D-6E8A-4147-A177-3AD203B41FA5}">
                      <a16:colId xmlns:a16="http://schemas.microsoft.com/office/drawing/2014/main" val="3795783302"/>
                    </a:ext>
                  </a:extLst>
                </a:gridCol>
                <a:gridCol w="449874">
                  <a:extLst>
                    <a:ext uri="{9D8B030D-6E8A-4147-A177-3AD203B41FA5}">
                      <a16:colId xmlns:a16="http://schemas.microsoft.com/office/drawing/2014/main" val="1814485562"/>
                    </a:ext>
                  </a:extLst>
                </a:gridCol>
                <a:gridCol w="438208">
                  <a:extLst>
                    <a:ext uri="{9D8B030D-6E8A-4147-A177-3AD203B41FA5}">
                      <a16:colId xmlns:a16="http://schemas.microsoft.com/office/drawing/2014/main" val="1934991436"/>
                    </a:ext>
                  </a:extLst>
                </a:gridCol>
              </a:tblGrid>
              <a:tr h="482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ДСФИ</a:t>
                      </a:r>
                      <a:r>
                        <a:rPr lang="ru-RU" sz="1400" b="1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СОС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ДЗ</a:t>
                      </a:r>
                      <a:r>
                        <a:rPr lang="ru-RU" sz="1400" b="1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ВБ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КЗ</a:t>
                      </a:r>
                      <a:r>
                        <a:rPr lang="ru-RU" sz="1400" b="1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ЗС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7722471"/>
                  </a:ext>
                </a:extLst>
              </a:tr>
              <a:tr h="232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ДСФИ</a:t>
                      </a:r>
                      <a:r>
                        <a:rPr lang="ru-RU" sz="1400" b="1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4266348"/>
                  </a:ext>
                </a:extLst>
              </a:tr>
              <a:tr h="232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СОС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2902531"/>
                  </a:ext>
                </a:extLst>
              </a:tr>
              <a:tr h="232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3608876"/>
                  </a:ext>
                </a:extLst>
              </a:tr>
              <a:tr h="232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ДЗ</a:t>
                      </a:r>
                      <a:r>
                        <a:rPr lang="ru-RU" sz="1400" b="1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6633894"/>
                  </a:ext>
                </a:extLst>
              </a:tr>
              <a:tr h="232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3072566"/>
                  </a:ext>
                </a:extLst>
              </a:tr>
              <a:tr h="232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5841897"/>
                  </a:ext>
                </a:extLst>
              </a:tr>
              <a:tr h="232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ВБ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2561460"/>
                  </a:ext>
                </a:extLst>
              </a:tr>
              <a:tr h="232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6844217"/>
                  </a:ext>
                </a:extLst>
              </a:tr>
              <a:tr h="232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КЗ</a:t>
                      </a:r>
                      <a:r>
                        <a:rPr lang="ru-RU" sz="1400" b="1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3318691"/>
                  </a:ext>
                </a:extLst>
              </a:tr>
              <a:tr h="232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ЗС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16120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5267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2575EB7A-3EBE-46C2-AAAE-E62B3504BA91}"/>
              </a:ext>
            </a:extLst>
          </p:cNvPr>
          <p:cNvSpPr/>
          <p:nvPr/>
        </p:nvSpPr>
        <p:spPr bwMode="auto">
          <a:xfrm>
            <a:off x="1835696" y="1052736"/>
            <a:ext cx="5904656" cy="1224136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8BE9A4AE-228B-4323-A5CB-152FCD3C5C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3608" y="1124743"/>
            <a:ext cx="942830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36" name="Группа 35">
            <a:extLst>
              <a:ext uri="{FF2B5EF4-FFF2-40B4-BE49-F238E27FC236}">
                <a16:creationId xmlns:a16="http://schemas.microsoft.com/office/drawing/2014/main" id="{DB3FF076-6A16-454B-BBE2-D3F69111A89E}"/>
              </a:ext>
            </a:extLst>
          </p:cNvPr>
          <p:cNvGrpSpPr/>
          <p:nvPr/>
        </p:nvGrpSpPr>
        <p:grpSpPr>
          <a:xfrm>
            <a:off x="1187624" y="752704"/>
            <a:ext cx="6912768" cy="5038724"/>
            <a:chOff x="0" y="0"/>
            <a:chExt cx="5191651" cy="5038920"/>
          </a:xfrm>
        </p:grpSpPr>
        <p:cxnSp>
          <p:nvCxnSpPr>
            <p:cNvPr id="37" name="Прямая со стрелкой 36">
              <a:extLst>
                <a:ext uri="{FF2B5EF4-FFF2-40B4-BE49-F238E27FC236}">
                  <a16:creationId xmlns:a16="http://schemas.microsoft.com/office/drawing/2014/main" id="{B2BA5CBA-25AF-4439-A3C3-34687C62DB74}"/>
                </a:ext>
              </a:extLst>
            </p:cNvPr>
            <p:cNvCxnSpPr/>
            <p:nvPr/>
          </p:nvCxnSpPr>
          <p:spPr>
            <a:xfrm>
              <a:off x="1204355" y="403761"/>
              <a:ext cx="0" cy="27968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Прямая со стрелкой 37">
              <a:extLst>
                <a:ext uri="{FF2B5EF4-FFF2-40B4-BE49-F238E27FC236}">
                  <a16:creationId xmlns:a16="http://schemas.microsoft.com/office/drawing/2014/main" id="{8B3AE25D-40B5-475C-B80D-DE54318C9A29}"/>
                </a:ext>
              </a:extLst>
            </p:cNvPr>
            <p:cNvCxnSpPr/>
            <p:nvPr/>
          </p:nvCxnSpPr>
          <p:spPr>
            <a:xfrm>
              <a:off x="3888179" y="403761"/>
              <a:ext cx="0" cy="27487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Прямая со стрелкой 38">
              <a:extLst>
                <a:ext uri="{FF2B5EF4-FFF2-40B4-BE49-F238E27FC236}">
                  <a16:creationId xmlns:a16="http://schemas.microsoft.com/office/drawing/2014/main" id="{78B33EAA-D877-488B-A525-AE08A37C55C9}"/>
                </a:ext>
              </a:extLst>
            </p:cNvPr>
            <p:cNvCxnSpPr/>
            <p:nvPr/>
          </p:nvCxnSpPr>
          <p:spPr>
            <a:xfrm>
              <a:off x="1216231" y="1258785"/>
              <a:ext cx="0" cy="19878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Прямая со стрелкой 39">
              <a:extLst>
                <a:ext uri="{FF2B5EF4-FFF2-40B4-BE49-F238E27FC236}">
                  <a16:creationId xmlns:a16="http://schemas.microsoft.com/office/drawing/2014/main" id="{50DB4E5E-4897-468C-AE45-78F0112CD0A6}"/>
                </a:ext>
              </a:extLst>
            </p:cNvPr>
            <p:cNvCxnSpPr/>
            <p:nvPr/>
          </p:nvCxnSpPr>
          <p:spPr>
            <a:xfrm>
              <a:off x="2493818" y="1928751"/>
              <a:ext cx="20279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Прямая со стрелкой 40">
              <a:extLst>
                <a:ext uri="{FF2B5EF4-FFF2-40B4-BE49-F238E27FC236}">
                  <a16:creationId xmlns:a16="http://schemas.microsoft.com/office/drawing/2014/main" id="{D0E3FBFF-B644-4BA0-A3AB-98403790F9C8}"/>
                </a:ext>
              </a:extLst>
            </p:cNvPr>
            <p:cNvCxnSpPr/>
            <p:nvPr/>
          </p:nvCxnSpPr>
          <p:spPr>
            <a:xfrm>
              <a:off x="2581893" y="4227616"/>
              <a:ext cx="0" cy="23050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42" name="Группа 41">
              <a:extLst>
                <a:ext uri="{FF2B5EF4-FFF2-40B4-BE49-F238E27FC236}">
                  <a16:creationId xmlns:a16="http://schemas.microsoft.com/office/drawing/2014/main" id="{A6883A5F-5499-43D8-9DFC-59879FBB5101}"/>
                </a:ext>
              </a:extLst>
            </p:cNvPr>
            <p:cNvGrpSpPr/>
            <p:nvPr/>
          </p:nvGrpSpPr>
          <p:grpSpPr>
            <a:xfrm>
              <a:off x="0" y="0"/>
              <a:ext cx="5191651" cy="5038920"/>
              <a:chOff x="0" y="0"/>
              <a:chExt cx="5191651" cy="5038920"/>
            </a:xfrm>
          </p:grpSpPr>
          <p:sp>
            <p:nvSpPr>
              <p:cNvPr id="46" name="Прямоугольник 45">
                <a:extLst>
                  <a:ext uri="{FF2B5EF4-FFF2-40B4-BE49-F238E27FC236}">
                    <a16:creationId xmlns:a16="http://schemas.microsoft.com/office/drawing/2014/main" id="{C9CAF843-7B60-44C1-B102-CBF02C2D590F}"/>
                  </a:ext>
                </a:extLst>
              </p:cNvPr>
              <p:cNvSpPr/>
              <p:nvPr/>
            </p:nvSpPr>
            <p:spPr>
              <a:xfrm>
                <a:off x="0" y="0"/>
                <a:ext cx="5186149" cy="409432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sz="160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</a:rPr>
                  <a:t>Оценка экономической безопасности предприятия</a:t>
                </a:r>
                <a:endParaRPr lang="ru-RU" sz="1600">
                  <a:solidFill>
                    <a:srgbClr val="002060"/>
                  </a:solidFill>
                  <a:effectLst/>
                </a:endParaRPr>
              </a:p>
            </p:txBody>
          </p:sp>
          <p:sp>
            <p:nvSpPr>
              <p:cNvPr id="47" name="Прямоугольник 46">
                <a:extLst>
                  <a:ext uri="{FF2B5EF4-FFF2-40B4-BE49-F238E27FC236}">
                    <a16:creationId xmlns:a16="http://schemas.microsoft.com/office/drawing/2014/main" id="{37665B1E-2791-4961-98CD-4C222D7F1A51}"/>
                  </a:ext>
                </a:extLst>
              </p:cNvPr>
              <p:cNvSpPr/>
              <p:nvPr/>
            </p:nvSpPr>
            <p:spPr>
              <a:xfrm>
                <a:off x="0" y="682388"/>
                <a:ext cx="5186045" cy="576102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sz="160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</a:rPr>
                  <a:t>1. Разработка системы показателей и индикаторов оценки экономической безопасности</a:t>
                </a:r>
                <a:endParaRPr lang="ru-RU" sz="1600">
                  <a:solidFill>
                    <a:srgbClr val="002060"/>
                  </a:solidFill>
                  <a:effectLst/>
                </a:endParaRPr>
              </a:p>
            </p:txBody>
          </p:sp>
          <p:sp>
            <p:nvSpPr>
              <p:cNvPr id="48" name="Прямоугольник 47">
                <a:extLst>
                  <a:ext uri="{FF2B5EF4-FFF2-40B4-BE49-F238E27FC236}">
                    <a16:creationId xmlns:a16="http://schemas.microsoft.com/office/drawing/2014/main" id="{2EDBD0A0-EC2A-40B8-BE67-2E91205BEF3B}"/>
                  </a:ext>
                </a:extLst>
              </p:cNvPr>
              <p:cNvSpPr/>
              <p:nvPr/>
            </p:nvSpPr>
            <p:spPr>
              <a:xfrm>
                <a:off x="0" y="3848669"/>
                <a:ext cx="5186045" cy="38001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sz="160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</a:rPr>
                  <a:t>2. Оценка уровня экономической безопасности</a:t>
                </a:r>
                <a:endParaRPr lang="ru-RU" sz="1600">
                  <a:solidFill>
                    <a:srgbClr val="002060"/>
                  </a:solidFill>
                  <a:effectLst/>
                </a:endParaRPr>
              </a:p>
            </p:txBody>
          </p:sp>
          <p:sp>
            <p:nvSpPr>
              <p:cNvPr id="49" name="Прямоугольник 48">
                <a:extLst>
                  <a:ext uri="{FF2B5EF4-FFF2-40B4-BE49-F238E27FC236}">
                    <a16:creationId xmlns:a16="http://schemas.microsoft.com/office/drawing/2014/main" id="{716793BF-A525-4D5D-8418-D88A3AE203C7}"/>
                  </a:ext>
                </a:extLst>
              </p:cNvPr>
              <p:cNvSpPr/>
              <p:nvPr/>
            </p:nvSpPr>
            <p:spPr>
              <a:xfrm>
                <a:off x="0" y="4462818"/>
                <a:ext cx="5186045" cy="576102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sz="160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</a:rPr>
                  <a:t>3. Программа мероприятий по повышению уровня экономической безопасности предприятия</a:t>
                </a:r>
                <a:endParaRPr lang="ru-RU" sz="1600">
                  <a:solidFill>
                    <a:srgbClr val="002060"/>
                  </a:solidFill>
                  <a:effectLst/>
                </a:endParaRPr>
              </a:p>
            </p:txBody>
          </p:sp>
          <p:sp>
            <p:nvSpPr>
              <p:cNvPr id="50" name="Прямоугольник 49">
                <a:extLst>
                  <a:ext uri="{FF2B5EF4-FFF2-40B4-BE49-F238E27FC236}">
                    <a16:creationId xmlns:a16="http://schemas.microsoft.com/office/drawing/2014/main" id="{EF0CFCB3-E09E-4205-8A5D-F4D1AE811220}"/>
                  </a:ext>
                </a:extLst>
              </p:cNvPr>
              <p:cNvSpPr/>
              <p:nvPr/>
            </p:nvSpPr>
            <p:spPr>
              <a:xfrm>
                <a:off x="0" y="1460311"/>
                <a:ext cx="2489200" cy="98044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sz="160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</a:rPr>
                  <a:t>Выбор системы показателей оценки экономической безопасности </a:t>
                </a:r>
                <a:endParaRPr lang="ru-RU" sz="1600">
                  <a:solidFill>
                    <a:srgbClr val="002060"/>
                  </a:solidFill>
                  <a:effectLst/>
                </a:endParaRPr>
              </a:p>
            </p:txBody>
          </p:sp>
          <p:sp>
            <p:nvSpPr>
              <p:cNvPr id="51" name="Прямоугольник 50">
                <a:extLst>
                  <a:ext uri="{FF2B5EF4-FFF2-40B4-BE49-F238E27FC236}">
                    <a16:creationId xmlns:a16="http://schemas.microsoft.com/office/drawing/2014/main" id="{54161753-6FF7-4061-AC5C-92711A2C5E83}"/>
                  </a:ext>
                </a:extLst>
              </p:cNvPr>
              <p:cNvSpPr/>
              <p:nvPr/>
            </p:nvSpPr>
            <p:spPr>
              <a:xfrm>
                <a:off x="2702256" y="1460311"/>
                <a:ext cx="2489395" cy="98044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sz="160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</a:rPr>
                  <a:t>Обоснование методов оценки эконмической безопасности </a:t>
                </a:r>
                <a:endParaRPr lang="ru-RU" sz="1600">
                  <a:solidFill>
                    <a:srgbClr val="002060"/>
                  </a:solidFill>
                  <a:effectLst/>
                </a:endParaRPr>
              </a:p>
            </p:txBody>
          </p:sp>
          <p:sp>
            <p:nvSpPr>
              <p:cNvPr id="52" name="Прямоугольник 51">
                <a:extLst>
                  <a:ext uri="{FF2B5EF4-FFF2-40B4-BE49-F238E27FC236}">
                    <a16:creationId xmlns:a16="http://schemas.microsoft.com/office/drawing/2014/main" id="{86EBCDD0-25DD-4819-BED7-DD7C29D4A7A1}"/>
                  </a:ext>
                </a:extLst>
              </p:cNvPr>
              <p:cNvSpPr/>
              <p:nvPr/>
            </p:nvSpPr>
            <p:spPr>
              <a:xfrm>
                <a:off x="0" y="2688609"/>
                <a:ext cx="2489200" cy="98044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sz="160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</a:rPr>
                  <a:t>Структуризация показателей оценки экономической безопасности</a:t>
                </a:r>
                <a:endParaRPr lang="ru-RU" sz="1600">
                  <a:solidFill>
                    <a:srgbClr val="002060"/>
                  </a:solidFill>
                  <a:effectLst/>
                </a:endParaRPr>
              </a:p>
            </p:txBody>
          </p:sp>
          <p:sp>
            <p:nvSpPr>
              <p:cNvPr id="53" name="Прямоугольник 52">
                <a:extLst>
                  <a:ext uri="{FF2B5EF4-FFF2-40B4-BE49-F238E27FC236}">
                    <a16:creationId xmlns:a16="http://schemas.microsoft.com/office/drawing/2014/main" id="{7CFEECD3-C353-4EC4-AE59-1FF6EBC5D4CE}"/>
                  </a:ext>
                </a:extLst>
              </p:cNvPr>
              <p:cNvSpPr/>
              <p:nvPr/>
            </p:nvSpPr>
            <p:spPr>
              <a:xfrm>
                <a:off x="2702256" y="2688609"/>
                <a:ext cx="2489200" cy="98044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sz="160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</a:rPr>
                  <a:t>Формирование комплексного показателя экономической безопасности </a:t>
                </a:r>
                <a:endParaRPr lang="ru-RU" sz="1600">
                  <a:solidFill>
                    <a:srgbClr val="002060"/>
                  </a:solidFill>
                  <a:effectLst/>
                </a:endParaRPr>
              </a:p>
            </p:txBody>
          </p:sp>
        </p:grpSp>
        <p:cxnSp>
          <p:nvCxnSpPr>
            <p:cNvPr id="43" name="Прямая со стрелкой 42">
              <a:extLst>
                <a:ext uri="{FF2B5EF4-FFF2-40B4-BE49-F238E27FC236}">
                  <a16:creationId xmlns:a16="http://schemas.microsoft.com/office/drawing/2014/main" id="{A4230637-9CF2-463D-A5B3-71590B243904}"/>
                </a:ext>
              </a:extLst>
            </p:cNvPr>
            <p:cNvCxnSpPr/>
            <p:nvPr/>
          </p:nvCxnSpPr>
          <p:spPr>
            <a:xfrm>
              <a:off x="2493818" y="3151910"/>
              <a:ext cx="20256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Прямая со стрелкой 43">
              <a:extLst>
                <a:ext uri="{FF2B5EF4-FFF2-40B4-BE49-F238E27FC236}">
                  <a16:creationId xmlns:a16="http://schemas.microsoft.com/office/drawing/2014/main" id="{C9A82206-2238-41F3-9793-DD2C34567590}"/>
                </a:ext>
              </a:extLst>
            </p:cNvPr>
            <p:cNvCxnSpPr/>
            <p:nvPr/>
          </p:nvCxnSpPr>
          <p:spPr>
            <a:xfrm flipH="1">
              <a:off x="1228106" y="2434442"/>
              <a:ext cx="0" cy="24511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Прямая со стрелкой 44">
              <a:extLst>
                <a:ext uri="{FF2B5EF4-FFF2-40B4-BE49-F238E27FC236}">
                  <a16:creationId xmlns:a16="http://schemas.microsoft.com/office/drawing/2014/main" id="{EEC85CE3-5EF3-452E-BB59-3589353FDCF5}"/>
                </a:ext>
              </a:extLst>
            </p:cNvPr>
            <p:cNvCxnSpPr/>
            <p:nvPr/>
          </p:nvCxnSpPr>
          <p:spPr>
            <a:xfrm flipH="1">
              <a:off x="3935680" y="2446317"/>
              <a:ext cx="0" cy="24511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19C1C59-2B27-4DCC-BBAE-E94ED03900FB}"/>
              </a:ext>
            </a:extLst>
          </p:cNvPr>
          <p:cNvSpPr/>
          <p:nvPr/>
        </p:nvSpPr>
        <p:spPr>
          <a:xfrm>
            <a:off x="751844" y="6105296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Методика оценки уровня экономической безопасности предприятия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95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3CDCAFD-6D64-4A09-83AD-C8A20D809806}"/>
              </a:ext>
            </a:extLst>
          </p:cNvPr>
          <p:cNvSpPr/>
          <p:nvPr/>
        </p:nvSpPr>
        <p:spPr>
          <a:xfrm>
            <a:off x="741637" y="260648"/>
            <a:ext cx="7660726" cy="8732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Расчетно-аналитическая модель для комплексной оценки потенциала экономической безопасности предприятия</a:t>
            </a: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54B065C3-0D83-4A11-963A-8DBA52F83D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1721874"/>
              </p:ext>
            </p:extLst>
          </p:nvPr>
        </p:nvGraphicFramePr>
        <p:xfrm>
          <a:off x="467544" y="1484784"/>
          <a:ext cx="8136904" cy="4752529"/>
        </p:xfrm>
        <a:graphic>
          <a:graphicData uri="http://schemas.openxmlformats.org/drawingml/2006/table">
            <a:tbl>
              <a:tblPr firstRow="1" firstCol="1" bandRow="1"/>
              <a:tblGrid>
                <a:gridCol w="2413161">
                  <a:extLst>
                    <a:ext uri="{9D8B030D-6E8A-4147-A177-3AD203B41FA5}">
                      <a16:colId xmlns:a16="http://schemas.microsoft.com/office/drawing/2014/main" val="3973223274"/>
                    </a:ext>
                  </a:extLst>
                </a:gridCol>
                <a:gridCol w="5723743">
                  <a:extLst>
                    <a:ext uri="{9D8B030D-6E8A-4147-A177-3AD203B41FA5}">
                      <a16:colId xmlns:a16="http://schemas.microsoft.com/office/drawing/2014/main" val="3328434504"/>
                    </a:ext>
                  </a:extLst>
                </a:gridCol>
              </a:tblGrid>
              <a:tr h="5280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Характеристики эко-номического развития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 оценки характеристик экономического развития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321656"/>
                  </a:ext>
                </a:extLst>
              </a:tr>
              <a:tr h="5280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Ресурсные характери-стики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Фондоотдача, запасоотдача, производительность труда, зарплатоотдача, коэффициент сменности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6002045"/>
                  </a:ext>
                </a:extLst>
              </a:tr>
              <a:tr h="13201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Производственные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характеристики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использования производственной мощности, коэффициент автоматизации производства, доля сертифицированной продукции в общем объеме выпуска, доля затрат на маркетинговые исследования, затраты на 1 рубль выпуска продукции (коп.)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059566"/>
                  </a:ext>
                </a:extLst>
              </a:tr>
              <a:tr h="10561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Финансовые характеристики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автономии, коэффициент обеспеченности собственными оборотными средствами, коэффициент текущей ликвидности, коэффициент рентабельности продаж, коэффициент рентабельности активов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7745765"/>
                  </a:ext>
                </a:extLst>
              </a:tr>
              <a:tr h="13201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Характеристики развития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роста продаж, коэффициент обновления продукции, коэффициент обновления технологий, коэффициент устойчивости роста, коэффициент роста инвестиций в обучение и повышение квалификации работников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06589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5744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14CA88B3-1294-47EB-920A-85FBC94278CA}"/>
              </a:ext>
            </a:extLst>
          </p:cNvPr>
          <p:cNvGrpSpPr/>
          <p:nvPr/>
        </p:nvGrpSpPr>
        <p:grpSpPr>
          <a:xfrm>
            <a:off x="539552" y="12215"/>
            <a:ext cx="8280920" cy="3972286"/>
            <a:chOff x="539552" y="548680"/>
            <a:chExt cx="8280920" cy="2926628"/>
          </a:xfrm>
        </p:grpSpPr>
        <p:grpSp>
          <p:nvGrpSpPr>
            <p:cNvPr id="5" name="Группа 4">
              <a:extLst>
                <a:ext uri="{FF2B5EF4-FFF2-40B4-BE49-F238E27FC236}">
                  <a16:creationId xmlns:a16="http://schemas.microsoft.com/office/drawing/2014/main" id="{D7734A18-B7B7-4F87-BAF1-62C788D4720F}"/>
                </a:ext>
              </a:extLst>
            </p:cNvPr>
            <p:cNvGrpSpPr/>
            <p:nvPr/>
          </p:nvGrpSpPr>
          <p:grpSpPr>
            <a:xfrm>
              <a:off x="539552" y="548680"/>
              <a:ext cx="8280920" cy="2085360"/>
              <a:chOff x="539552" y="548680"/>
              <a:chExt cx="8280920" cy="2085360"/>
            </a:xfrm>
          </p:grpSpPr>
          <p:graphicFrame>
            <p:nvGraphicFramePr>
              <p:cNvPr id="3" name="Объект 2">
                <a:extLst>
                  <a:ext uri="{FF2B5EF4-FFF2-40B4-BE49-F238E27FC236}">
                    <a16:creationId xmlns:a16="http://schemas.microsoft.com/office/drawing/2014/main" id="{74057941-0F72-4F6C-A19B-9CC593160AC0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572082120"/>
                  </p:ext>
                </p:extLst>
              </p:nvPr>
            </p:nvGraphicFramePr>
            <p:xfrm>
              <a:off x="4096200" y="1792771"/>
              <a:ext cx="951600" cy="84126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284" name="Equation" r:id="rId3" imgW="596880" imgH="520560" progId="Equation.DSMT4">
                      <p:embed/>
                    </p:oleObj>
                  </mc:Choice>
                  <mc:Fallback>
                    <p:oleObj name="Equation" r:id="rId3" imgW="596880" imgH="520560" progId="Equation.DSMT4">
                      <p:embed/>
                      <p:pic>
                        <p:nvPicPr>
                          <p:cNvPr id="0" name="Object 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096200" y="1792771"/>
                            <a:ext cx="951600" cy="841269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CA165A22-9DAA-4C01-B5F4-1AA897D20029}"/>
                  </a:ext>
                </a:extLst>
              </p:cNvPr>
              <p:cNvSpPr/>
              <p:nvPr/>
            </p:nvSpPr>
            <p:spPr>
              <a:xfrm>
                <a:off x="539552" y="548680"/>
                <a:ext cx="8280920" cy="11535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363538" algn="ctr">
                  <a:lnSpc>
                    <a:spcPct val="150000"/>
                  </a:lnSpc>
                </a:pPr>
                <a:r>
                  <a:rPr lang="ru-RU" sz="2200" b="1" spc="100" dirty="0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Метод расстояний</a:t>
                </a:r>
              </a:p>
              <a:p>
                <a:pPr indent="363538" algn="ctr">
                  <a:lnSpc>
                    <a:spcPct val="150000"/>
                  </a:lnSpc>
                </a:pPr>
                <a:endParaRPr lang="ru-RU" sz="800" b="1" spc="100" dirty="0">
                  <a:solidFill>
                    <a:srgbClr val="002060"/>
                  </a:solidFill>
                  <a:latin typeface="Times New Roman" panose="02020603050405020304" pitchFamily="18" charset="0"/>
                </a:endParaRPr>
              </a:p>
              <a:p>
                <a:pPr indent="363538" algn="just">
                  <a:lnSpc>
                    <a:spcPct val="150000"/>
                  </a:lnSpc>
                </a:pPr>
                <a:r>
                  <a:rPr lang="ru-RU" spc="100" dirty="0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1. По каждому по</a:t>
                </a:r>
                <a:r>
                  <a:rPr lang="ru-RU" spc="1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казателю устанавливаются относительные значения расстояния фактических показателей от эталонных:</a:t>
                </a:r>
                <a:endParaRPr lang="ru-RU" dirty="0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AF129EC3-E49A-4C19-A943-23DC0E9DA6E8}"/>
                </a:ext>
              </a:extLst>
            </p:cNvPr>
            <p:cNvSpPr/>
            <p:nvPr/>
          </p:nvSpPr>
          <p:spPr>
            <a:xfrm>
              <a:off x="539552" y="2634040"/>
              <a:ext cx="8280920" cy="84126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r>
                <a:rPr lang="ru-RU" spc="1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где 	</a:t>
              </a:r>
              <a:r>
                <a:rPr lang="en-US" sz="2200" i="1" spc="1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a</a:t>
              </a:r>
              <a:r>
                <a:rPr lang="en-US" sz="2200" i="1" spc="100" baseline="-250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ij</a:t>
              </a:r>
              <a:r>
                <a:rPr lang="ru-RU" spc="1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– фактическое значение показателя</a:t>
              </a:r>
              <a:endParaRPr lang="ru-RU" dirty="0">
                <a:solidFill>
                  <a:srgbClr val="002060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ru-RU" i="1" spc="1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	</a:t>
              </a:r>
              <a:r>
                <a:rPr lang="en-US" sz="2200" i="1" spc="1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a</a:t>
              </a:r>
              <a:r>
                <a:rPr lang="en-US" sz="2200" i="1" spc="100" baseline="-250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i</a:t>
              </a:r>
              <a:r>
                <a:rPr lang="ru-RU" sz="2200" i="1" spc="100" baseline="300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Э</a:t>
              </a:r>
              <a:r>
                <a:rPr lang="ru-RU" spc="1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 – эталонное значение показателя</a:t>
              </a:r>
              <a:endParaRPr lang="ru-RU" dirty="0">
                <a:solidFill>
                  <a:srgbClr val="002060"/>
                </a:solidFill>
              </a:endParaRPr>
            </a:p>
          </p:txBody>
        </p:sp>
      </p:grpSp>
      <p:sp>
        <p:nvSpPr>
          <p:cNvPr id="9" name="Rectangle 5">
            <a:extLst>
              <a:ext uri="{FF2B5EF4-FFF2-40B4-BE49-F238E27FC236}">
                <a16:creationId xmlns:a16="http://schemas.microsoft.com/office/drawing/2014/main" id="{5C7EA0C6-C637-46E0-8FD5-A87AE6717A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CE869E84-36D9-4F39-95D5-419F164940D6}"/>
              </a:ext>
            </a:extLst>
          </p:cNvPr>
          <p:cNvGrpSpPr/>
          <p:nvPr/>
        </p:nvGrpSpPr>
        <p:grpSpPr>
          <a:xfrm>
            <a:off x="539552" y="4131552"/>
            <a:ext cx="8311075" cy="2469619"/>
            <a:chOff x="539552" y="4131552"/>
            <a:chExt cx="8311075" cy="2469619"/>
          </a:xfrm>
        </p:grpSpPr>
        <p:grpSp>
          <p:nvGrpSpPr>
            <p:cNvPr id="11" name="Группа 10">
              <a:extLst>
                <a:ext uri="{FF2B5EF4-FFF2-40B4-BE49-F238E27FC236}">
                  <a16:creationId xmlns:a16="http://schemas.microsoft.com/office/drawing/2014/main" id="{637A8836-C756-46BE-9423-291011CE95F6}"/>
                </a:ext>
              </a:extLst>
            </p:cNvPr>
            <p:cNvGrpSpPr/>
            <p:nvPr/>
          </p:nvGrpSpPr>
          <p:grpSpPr>
            <a:xfrm>
              <a:off x="539552" y="4131552"/>
              <a:ext cx="8280920" cy="1596367"/>
              <a:chOff x="539552" y="4131552"/>
              <a:chExt cx="8280920" cy="1596367"/>
            </a:xfrm>
          </p:grpSpPr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C61284C2-DC2C-4955-86AF-684AF0DACF37}"/>
                  </a:ext>
                </a:extLst>
              </p:cNvPr>
              <p:cNvSpPr/>
              <p:nvPr/>
            </p:nvSpPr>
            <p:spPr>
              <a:xfrm>
                <a:off x="539552" y="4131552"/>
                <a:ext cx="8280920" cy="8732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363538" algn="just">
                  <a:lnSpc>
                    <a:spcPct val="150000"/>
                  </a:lnSpc>
                </a:pPr>
                <a:r>
                  <a:rPr lang="ru-RU" spc="100" dirty="0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2. По каждому рассматриваемому показателю рассчитывается коэффициент рейтинговой оценки:</a:t>
                </a:r>
                <a:endParaRPr lang="ru-RU" dirty="0"/>
              </a:p>
            </p:txBody>
          </p:sp>
          <p:graphicFrame>
            <p:nvGraphicFramePr>
              <p:cNvPr id="10" name="Объект 9">
                <a:extLst>
                  <a:ext uri="{FF2B5EF4-FFF2-40B4-BE49-F238E27FC236}">
                    <a16:creationId xmlns:a16="http://schemas.microsoft.com/office/drawing/2014/main" id="{015D975E-E58F-42D0-8E5E-D0EADF404D0F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612914802"/>
                  </p:ext>
                </p:extLst>
              </p:nvPr>
            </p:nvGraphicFramePr>
            <p:xfrm>
              <a:off x="2267744" y="5151855"/>
              <a:ext cx="5074850" cy="57606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285" name="Equation" r:id="rId5" imgW="3009600" imgH="342720" progId="Equation.DSMT4">
                      <p:embed/>
                    </p:oleObj>
                  </mc:Choice>
                  <mc:Fallback>
                    <p:oleObj name="Equation" r:id="rId5" imgW="3009600" imgH="342720" progId="Equation.DSMT4">
                      <p:embed/>
                      <p:pic>
                        <p:nvPicPr>
                          <p:cNvPr id="0" name="Object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267744" y="5151855"/>
                            <a:ext cx="5074850" cy="576064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C0F7657E-5ACB-4F0A-AC46-4976E8FF0762}"/>
                </a:ext>
              </a:extLst>
            </p:cNvPr>
            <p:cNvSpPr/>
            <p:nvPr/>
          </p:nvSpPr>
          <p:spPr>
            <a:xfrm>
              <a:off x="569707" y="5727919"/>
              <a:ext cx="8280920" cy="8732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ru-RU" spc="1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где 	</a:t>
              </a:r>
              <a:r>
                <a:rPr lang="en-US" i="1" spc="1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x</a:t>
              </a:r>
              <a:r>
                <a:rPr lang="ru-RU" spc="100" baseline="-250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1</a:t>
              </a:r>
              <a:r>
                <a:rPr lang="en-US" i="1" spc="100" baseline="-250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j</a:t>
              </a:r>
              <a:r>
                <a:rPr lang="ru-RU" spc="1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, </a:t>
              </a:r>
              <a:r>
                <a:rPr lang="en-US" i="1" spc="1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x</a:t>
              </a:r>
              <a:r>
                <a:rPr lang="ru-RU" spc="100" baseline="-250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2</a:t>
              </a:r>
              <a:r>
                <a:rPr lang="en-US" i="1" spc="100" baseline="-250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j</a:t>
              </a:r>
              <a:r>
                <a:rPr lang="ru-RU" spc="1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, … </a:t>
              </a:r>
              <a:r>
                <a:rPr lang="en-US" i="1" spc="100" dirty="0" err="1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x</a:t>
              </a:r>
              <a:r>
                <a:rPr lang="en-US" i="1" spc="100" baseline="-25000" dirty="0" err="1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nj</a:t>
              </a:r>
              <a:r>
                <a:rPr lang="ru-RU" spc="1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 – стандартные значения показателя по отношению к эталону</a:t>
              </a:r>
              <a:endParaRPr lang="ru-RU" dirty="0">
                <a:solidFill>
                  <a:srgbClr val="00206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023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6369D731-562E-46B4-BC2E-AC702B977A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3060851"/>
              </p:ext>
            </p:extLst>
          </p:nvPr>
        </p:nvGraphicFramePr>
        <p:xfrm>
          <a:off x="1547664" y="2060848"/>
          <a:ext cx="6552728" cy="1959864"/>
        </p:xfrm>
        <a:graphic>
          <a:graphicData uri="http://schemas.openxmlformats.org/drawingml/2006/table">
            <a:tbl>
              <a:tblPr firstRow="1" firstCol="1" bandRow="1"/>
              <a:tblGrid>
                <a:gridCol w="2620755">
                  <a:extLst>
                    <a:ext uri="{9D8B030D-6E8A-4147-A177-3AD203B41FA5}">
                      <a16:colId xmlns:a16="http://schemas.microsoft.com/office/drawing/2014/main" val="2796168296"/>
                    </a:ext>
                  </a:extLst>
                </a:gridCol>
                <a:gridCol w="3931973">
                  <a:extLst>
                    <a:ext uri="{9D8B030D-6E8A-4147-A177-3AD203B41FA5}">
                      <a16:colId xmlns:a16="http://schemas.microsoft.com/office/drawing/2014/main" val="586289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Значение индикатора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безопасности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04350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ниже 0,3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высокий уровень безопасности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44732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0,31 до 0,6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достаточная безопасность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21526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0,61 до 0,9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умеренная безопасность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22588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0,91 до 1,2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допустимая безопасность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5484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выше 1,21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кризисное состояние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48448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3338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68993513-018E-42A4-A9ED-1CDA396FCB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4940133"/>
              </p:ext>
            </p:extLst>
          </p:nvPr>
        </p:nvGraphicFramePr>
        <p:xfrm>
          <a:off x="107505" y="249488"/>
          <a:ext cx="8928990" cy="6359024"/>
        </p:xfrm>
        <a:graphic>
          <a:graphicData uri="http://schemas.openxmlformats.org/drawingml/2006/table">
            <a:tbl>
              <a:tblPr firstRow="1" firstCol="1" bandRow="1"/>
              <a:tblGrid>
                <a:gridCol w="1116125">
                  <a:extLst>
                    <a:ext uri="{9D8B030D-6E8A-4147-A177-3AD203B41FA5}">
                      <a16:colId xmlns:a16="http://schemas.microsoft.com/office/drawing/2014/main" val="52282318"/>
                    </a:ext>
                  </a:extLst>
                </a:gridCol>
                <a:gridCol w="2356552">
                  <a:extLst>
                    <a:ext uri="{9D8B030D-6E8A-4147-A177-3AD203B41FA5}">
                      <a16:colId xmlns:a16="http://schemas.microsoft.com/office/drawing/2014/main" val="3632112389"/>
                    </a:ext>
                  </a:extLst>
                </a:gridCol>
                <a:gridCol w="826467">
                  <a:extLst>
                    <a:ext uri="{9D8B030D-6E8A-4147-A177-3AD203B41FA5}">
                      <a16:colId xmlns:a16="http://schemas.microsoft.com/office/drawing/2014/main" val="179498932"/>
                    </a:ext>
                  </a:extLst>
                </a:gridCol>
                <a:gridCol w="743646">
                  <a:extLst>
                    <a:ext uri="{9D8B030D-6E8A-4147-A177-3AD203B41FA5}">
                      <a16:colId xmlns:a16="http://schemas.microsoft.com/office/drawing/2014/main" val="2319421298"/>
                    </a:ext>
                  </a:extLst>
                </a:gridCol>
                <a:gridCol w="743646">
                  <a:extLst>
                    <a:ext uri="{9D8B030D-6E8A-4147-A177-3AD203B41FA5}">
                      <a16:colId xmlns:a16="http://schemas.microsoft.com/office/drawing/2014/main" val="2991176687"/>
                    </a:ext>
                  </a:extLst>
                </a:gridCol>
                <a:gridCol w="827049">
                  <a:extLst>
                    <a:ext uri="{9D8B030D-6E8A-4147-A177-3AD203B41FA5}">
                      <a16:colId xmlns:a16="http://schemas.microsoft.com/office/drawing/2014/main" val="2044380518"/>
                    </a:ext>
                  </a:extLst>
                </a:gridCol>
                <a:gridCol w="827049">
                  <a:extLst>
                    <a:ext uri="{9D8B030D-6E8A-4147-A177-3AD203B41FA5}">
                      <a16:colId xmlns:a16="http://schemas.microsoft.com/office/drawing/2014/main" val="3555325672"/>
                    </a:ext>
                  </a:extLst>
                </a:gridCol>
                <a:gridCol w="744228">
                  <a:extLst>
                    <a:ext uri="{9D8B030D-6E8A-4147-A177-3AD203B41FA5}">
                      <a16:colId xmlns:a16="http://schemas.microsoft.com/office/drawing/2014/main" val="2329494659"/>
                    </a:ext>
                  </a:extLst>
                </a:gridCol>
                <a:gridCol w="744228">
                  <a:extLst>
                    <a:ext uri="{9D8B030D-6E8A-4147-A177-3AD203B41FA5}">
                      <a16:colId xmlns:a16="http://schemas.microsoft.com/office/drawing/2014/main" val="1596344228"/>
                    </a:ext>
                  </a:extLst>
                </a:gridCol>
              </a:tblGrid>
              <a:tr h="18107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Характе-ристики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экономи-ческого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развития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Значение </a:t>
                      </a:r>
                      <a:r>
                        <a:rPr lang="ru-RU" sz="13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рейтинго-вого</a:t>
                      </a:r>
                      <a:r>
                        <a:rPr lang="ru-RU" sz="13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по-казателя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Первый год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Второй год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Третий год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264053"/>
                  </a:ext>
                </a:extLst>
              </a:tr>
              <a:tr h="9053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факти-ческое значе-ние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стан-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дартное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значение к эталону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факти-ческое значе-ние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стан-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дартное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значение к эталону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факти-ческое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значе-ние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стан-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дартное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значение к эталону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4689343"/>
                  </a:ext>
                </a:extLst>
              </a:tr>
              <a:tr h="178815">
                <a:tc rowSpan="6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Ресурсные характеристики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Фондоотдача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6328217"/>
                  </a:ext>
                </a:extLst>
              </a:tr>
              <a:tr h="1788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Запасоотдача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7478612"/>
                  </a:ext>
                </a:extLst>
              </a:tr>
              <a:tr h="3697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Производительность труда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9967709"/>
                  </a:ext>
                </a:extLst>
              </a:tr>
              <a:tr h="1788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Зарплатоотдача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2379970"/>
                  </a:ext>
                </a:extLst>
              </a:tr>
              <a:tr h="3697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сменности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0216170"/>
                  </a:ext>
                </a:extLst>
              </a:tr>
              <a:tr h="1788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значение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9590897"/>
                  </a:ext>
                </a:extLst>
              </a:tr>
              <a:tr h="751474">
                <a:tc rowSpan="6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Производственные характеристики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использования производственной мощности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3506496"/>
                  </a:ext>
                </a:extLst>
              </a:tr>
              <a:tr h="560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автоматизации производства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5865934"/>
                  </a:ext>
                </a:extLst>
              </a:tr>
              <a:tr h="7514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сертифицированной продукции в общем объеме выпуска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5142682"/>
                  </a:ext>
                </a:extLst>
              </a:tr>
              <a:tr h="560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затрат на маркетинговые исследования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8110059"/>
                  </a:ext>
                </a:extLst>
              </a:tr>
              <a:tr h="560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Затраты на 1 рубль выпуска продукции (коп.)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1853809"/>
                  </a:ext>
                </a:extLst>
              </a:tr>
              <a:tr h="1788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значение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69677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448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4206337F-6B21-4AA0-8B8D-90A8AD6E14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664930"/>
              </p:ext>
            </p:extLst>
          </p:nvPr>
        </p:nvGraphicFramePr>
        <p:xfrm>
          <a:off x="179512" y="188640"/>
          <a:ext cx="8856984" cy="6632808"/>
        </p:xfrm>
        <a:graphic>
          <a:graphicData uri="http://schemas.openxmlformats.org/drawingml/2006/table">
            <a:tbl>
              <a:tblPr firstRow="1" firstCol="1" bandRow="1"/>
              <a:tblGrid>
                <a:gridCol w="1008112">
                  <a:extLst>
                    <a:ext uri="{9D8B030D-6E8A-4147-A177-3AD203B41FA5}">
                      <a16:colId xmlns:a16="http://schemas.microsoft.com/office/drawing/2014/main" val="4247185848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1946315523"/>
                    </a:ext>
                  </a:extLst>
                </a:gridCol>
                <a:gridCol w="880096">
                  <a:extLst>
                    <a:ext uri="{9D8B030D-6E8A-4147-A177-3AD203B41FA5}">
                      <a16:colId xmlns:a16="http://schemas.microsoft.com/office/drawing/2014/main" val="781258714"/>
                    </a:ext>
                  </a:extLst>
                </a:gridCol>
                <a:gridCol w="737648">
                  <a:extLst>
                    <a:ext uri="{9D8B030D-6E8A-4147-A177-3AD203B41FA5}">
                      <a16:colId xmlns:a16="http://schemas.microsoft.com/office/drawing/2014/main" val="1121871071"/>
                    </a:ext>
                  </a:extLst>
                </a:gridCol>
                <a:gridCol w="737648">
                  <a:extLst>
                    <a:ext uri="{9D8B030D-6E8A-4147-A177-3AD203B41FA5}">
                      <a16:colId xmlns:a16="http://schemas.microsoft.com/office/drawing/2014/main" val="3609682536"/>
                    </a:ext>
                  </a:extLst>
                </a:gridCol>
                <a:gridCol w="820381">
                  <a:extLst>
                    <a:ext uri="{9D8B030D-6E8A-4147-A177-3AD203B41FA5}">
                      <a16:colId xmlns:a16="http://schemas.microsoft.com/office/drawing/2014/main" val="1647010437"/>
                    </a:ext>
                  </a:extLst>
                </a:gridCol>
                <a:gridCol w="820381">
                  <a:extLst>
                    <a:ext uri="{9D8B030D-6E8A-4147-A177-3AD203B41FA5}">
                      <a16:colId xmlns:a16="http://schemas.microsoft.com/office/drawing/2014/main" val="3323038836"/>
                    </a:ext>
                  </a:extLst>
                </a:gridCol>
                <a:gridCol w="738227">
                  <a:extLst>
                    <a:ext uri="{9D8B030D-6E8A-4147-A177-3AD203B41FA5}">
                      <a16:colId xmlns:a16="http://schemas.microsoft.com/office/drawing/2014/main" val="2439827980"/>
                    </a:ext>
                  </a:extLst>
                </a:gridCol>
                <a:gridCol w="738227">
                  <a:extLst>
                    <a:ext uri="{9D8B030D-6E8A-4147-A177-3AD203B41FA5}">
                      <a16:colId xmlns:a16="http://schemas.microsoft.com/office/drawing/2014/main" val="582060297"/>
                    </a:ext>
                  </a:extLst>
                </a:gridCol>
              </a:tblGrid>
              <a:tr h="16134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Характе-ристики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экономи-ческого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развития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Значение </a:t>
                      </a:r>
                      <a:r>
                        <a:rPr lang="ru-RU" sz="13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рейтинго-вого</a:t>
                      </a:r>
                      <a:r>
                        <a:rPr lang="ru-RU" sz="13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по-казателя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Первый год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Второй год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Третий год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1443021"/>
                  </a:ext>
                </a:extLst>
              </a:tr>
              <a:tr h="8067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факти-ческое значе-ние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стан-дартное значение к эталону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факти-ческое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значе-ние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стан-дартное значение к эталону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факти-ческое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значе-ние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стан-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дартное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значение к эталону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6251709"/>
                  </a:ext>
                </a:extLst>
              </a:tr>
              <a:tr h="232008">
                <a:tc rowSpan="6">
                  <a:txBody>
                    <a:bodyPr/>
                    <a:lstStyle/>
                    <a:p>
                      <a:pPr marL="71755" marR="717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Финансовые характеристики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автономии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8862948"/>
                  </a:ext>
                </a:extLst>
              </a:tr>
              <a:tr h="5760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Коэфиициент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обеспеченности собственными оборотными средствами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7135705"/>
                  </a:ext>
                </a:extLst>
              </a:tr>
              <a:tr h="3465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текущей ликвидности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4544360"/>
                  </a:ext>
                </a:extLst>
              </a:tr>
              <a:tr h="3760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рентабельности продаж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789182"/>
                  </a:ext>
                </a:extLst>
              </a:tr>
              <a:tr h="3813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рентабельности активов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0037248"/>
                  </a:ext>
                </a:extLst>
              </a:tr>
              <a:tr h="167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значение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1798300"/>
                  </a:ext>
                </a:extLst>
              </a:tr>
              <a:tr h="173320">
                <a:tc rowSpan="6">
                  <a:txBody>
                    <a:bodyPr/>
                    <a:lstStyle/>
                    <a:p>
                      <a:pPr marL="71755" marR="717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Характеристики развития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роста продаж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9528087"/>
                  </a:ext>
                </a:extLst>
              </a:tr>
              <a:tr h="3465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обновления продукции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6520734"/>
                  </a:ext>
                </a:extLst>
              </a:tr>
              <a:tr h="3253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обновления технологий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3997444"/>
                  </a:ext>
                </a:extLst>
              </a:tr>
              <a:tr h="3465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устойчивости роста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8220835"/>
                  </a:ext>
                </a:extLst>
              </a:tr>
              <a:tr h="7680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роста инвестиций в обучение и повышение квалификации работников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9114828"/>
                  </a:ext>
                </a:extLst>
              </a:tr>
              <a:tr h="167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значение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1337629"/>
                  </a:ext>
                </a:extLst>
              </a:tr>
              <a:tr h="173833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значение по всем показателям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9336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4928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958C239C-ABA8-49BA-B5B7-A8BEC81B03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3751356"/>
              </p:ext>
            </p:extLst>
          </p:nvPr>
        </p:nvGraphicFramePr>
        <p:xfrm>
          <a:off x="179512" y="188640"/>
          <a:ext cx="8964489" cy="7060461"/>
        </p:xfrm>
        <a:graphic>
          <a:graphicData uri="http://schemas.openxmlformats.org/drawingml/2006/table">
            <a:tbl>
              <a:tblPr firstRow="1" firstCol="1" bandRow="1"/>
              <a:tblGrid>
                <a:gridCol w="1111301">
                  <a:extLst>
                    <a:ext uri="{9D8B030D-6E8A-4147-A177-3AD203B41FA5}">
                      <a16:colId xmlns:a16="http://schemas.microsoft.com/office/drawing/2014/main" val="27472720"/>
                    </a:ext>
                  </a:extLst>
                </a:gridCol>
                <a:gridCol w="4001267">
                  <a:extLst>
                    <a:ext uri="{9D8B030D-6E8A-4147-A177-3AD203B41FA5}">
                      <a16:colId xmlns:a16="http://schemas.microsoft.com/office/drawing/2014/main" val="326537944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3286336724"/>
                    </a:ext>
                  </a:extLst>
                </a:gridCol>
                <a:gridCol w="2843809">
                  <a:extLst>
                    <a:ext uri="{9D8B030D-6E8A-4147-A177-3AD203B41FA5}">
                      <a16:colId xmlns:a16="http://schemas.microsoft.com/office/drawing/2014/main" val="1306219446"/>
                    </a:ext>
                  </a:extLst>
                </a:gridCol>
              </a:tblGrid>
              <a:tr h="1911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Характе-ристики</a:t>
                      </a:r>
                      <a:r>
                        <a:rPr lang="ru-RU" sz="13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экономи-ческого</a:t>
                      </a:r>
                      <a:r>
                        <a:rPr lang="ru-RU" sz="13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развития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Значение рейтингового показателя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Качественная характеристика показателя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1163573"/>
                  </a:ext>
                </a:extLst>
              </a:tr>
              <a:tr h="176630">
                <a:tc rowSpan="6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Ресурсные </a:t>
                      </a:r>
                      <a:r>
                        <a:rPr lang="ru-RU" sz="13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</a:t>
                      </a: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-стики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Фондоотдача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0,40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достаточная безопасность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1692030"/>
                  </a:ext>
                </a:extLst>
              </a:tr>
              <a:tr h="1766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Запасоотдача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4258830"/>
                  </a:ext>
                </a:extLst>
              </a:tr>
              <a:tr h="1766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Производительность труда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44645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Зарплатоотдача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0823607"/>
                  </a:ext>
                </a:extLst>
              </a:tr>
              <a:tr h="1766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сменности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9324769"/>
                  </a:ext>
                </a:extLst>
              </a:tr>
              <a:tr h="1766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значение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9079784"/>
                  </a:ext>
                </a:extLst>
              </a:tr>
              <a:tr h="353261">
                <a:tc rowSpan="6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Производственные характеристики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использования производственной мощности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5805660"/>
                  </a:ext>
                </a:extLst>
              </a:tr>
              <a:tr h="1607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автоматизации производства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1028617"/>
                  </a:ext>
                </a:extLst>
              </a:tr>
              <a:tr h="2076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сертифицированной продукции в общем объеме выпуска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033877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затрат на маркетинговые исследования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40025"/>
                  </a:ext>
                </a:extLst>
              </a:tr>
              <a:tr h="2649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Затраты на 1 рубль выпуска продукции (коп.)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8385378"/>
                  </a:ext>
                </a:extLst>
              </a:tr>
              <a:tr h="883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значение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9817044"/>
                  </a:ext>
                </a:extLst>
              </a:tr>
              <a:tr h="196701">
                <a:tc rowSpan="6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Финансовые характеристики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автономии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4246612"/>
                  </a:ext>
                </a:extLst>
              </a:tr>
              <a:tr h="3480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Коэфиициент</a:t>
                      </a: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обеспеченности собственными оборотными средствами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6140785"/>
                  </a:ext>
                </a:extLst>
              </a:tr>
              <a:tr h="1967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текущей ликвидности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7681424"/>
                  </a:ext>
                </a:extLst>
              </a:tr>
              <a:tr h="1255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рентабельности продаж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799586"/>
                  </a:ext>
                </a:extLst>
              </a:tr>
              <a:tr h="128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рентабельности активов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5488807"/>
                  </a:ext>
                </a:extLst>
              </a:tr>
              <a:tr h="951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значение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9312161"/>
                  </a:ext>
                </a:extLst>
              </a:tr>
              <a:tr h="196701">
                <a:tc rowSpan="6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Характеристики развития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роста продаж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8364466"/>
                  </a:ext>
                </a:extLst>
              </a:tr>
              <a:tr h="1361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обновления продукции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1035727"/>
                  </a:ext>
                </a:extLst>
              </a:tr>
              <a:tr h="1388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обновления технологий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7921562"/>
                  </a:ext>
                </a:extLst>
              </a:tr>
              <a:tr h="1967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устойчивости роста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4009885"/>
                  </a:ext>
                </a:extLst>
              </a:tr>
              <a:tr h="3601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роста инвестиций в обучение и повышение квалификации работников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7493123"/>
                  </a:ext>
                </a:extLst>
              </a:tr>
              <a:tr h="951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значение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5346035"/>
                  </a:ext>
                </a:extLst>
              </a:tr>
              <a:tr h="9514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значение по всем показателям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20319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8999060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1759</TotalTime>
  <Words>2273</Words>
  <Application>Microsoft Office PowerPoint</Application>
  <PresentationFormat>Экран (4:3)</PresentationFormat>
  <Paragraphs>583</Paragraphs>
  <Slides>25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25</vt:i4>
      </vt:variant>
    </vt:vector>
  </HeadingPairs>
  <TitlesOfParts>
    <vt:vector size="32" baseType="lpstr">
      <vt:lpstr>Arial</vt:lpstr>
      <vt:lpstr>Calibri</vt:lpstr>
      <vt:lpstr>Times New Roman</vt:lpstr>
      <vt:lpstr>Оформление по умолчанию</vt:lpstr>
      <vt:lpstr>Document</vt:lpstr>
      <vt:lpstr>Equation</vt:lpstr>
      <vt:lpstr>MathType 6.0 Equation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СтГАУ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Деканат</dc:creator>
  <cp:lastModifiedBy>Юрий Скрипниченко</cp:lastModifiedBy>
  <cp:revision>188</cp:revision>
  <dcterms:created xsi:type="dcterms:W3CDTF">2004-02-20T08:27:47Z</dcterms:created>
  <dcterms:modified xsi:type="dcterms:W3CDTF">2020-09-22T06:05:24Z</dcterms:modified>
</cp:coreProperties>
</file>